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6"/>
  </p:notesMasterIdLst>
  <p:sldIdLst>
    <p:sldId id="256" r:id="rId2"/>
    <p:sldId id="257" r:id="rId3"/>
    <p:sldId id="259" r:id="rId4"/>
    <p:sldId id="267" r:id="rId5"/>
    <p:sldId id="266" r:id="rId6"/>
    <p:sldId id="261" r:id="rId7"/>
    <p:sldId id="268" r:id="rId8"/>
    <p:sldId id="262" r:id="rId9"/>
    <p:sldId id="269" r:id="rId10"/>
    <p:sldId id="271" r:id="rId11"/>
    <p:sldId id="272" r:id="rId12"/>
    <p:sldId id="270" r:id="rId13"/>
    <p:sldId id="273" r:id="rId14"/>
    <p:sldId id="275" r:id="rId15"/>
    <p:sldId id="264" r:id="rId16"/>
    <p:sldId id="276" r:id="rId17"/>
    <p:sldId id="277" r:id="rId18"/>
    <p:sldId id="278" r:id="rId19"/>
    <p:sldId id="279" r:id="rId20"/>
    <p:sldId id="280" r:id="rId21"/>
    <p:sldId id="281" r:id="rId22"/>
    <p:sldId id="282" r:id="rId23"/>
    <p:sldId id="283" r:id="rId24"/>
    <p:sldId id="284"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6" d="100"/>
          <a:sy n="106" d="100"/>
        </p:scale>
        <p:origin x="79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ven Mitchell" userId="1c951b7928bf0049" providerId="LiveId" clId="{D2C8F005-40FC-4608-B8F2-B529DAEB15E6}"/>
    <pc:docChg chg="modSld">
      <pc:chgData name="Steven Mitchell" userId="1c951b7928bf0049" providerId="LiveId" clId="{D2C8F005-40FC-4608-B8F2-B529DAEB15E6}" dt="2024-02-15T04:31:58.681" v="183" actId="20577"/>
      <pc:docMkLst>
        <pc:docMk/>
      </pc:docMkLst>
      <pc:sldChg chg="modSp mod">
        <pc:chgData name="Steven Mitchell" userId="1c951b7928bf0049" providerId="LiveId" clId="{D2C8F005-40FC-4608-B8F2-B529DAEB15E6}" dt="2024-02-15T04:30:19.694" v="157" actId="1076"/>
        <pc:sldMkLst>
          <pc:docMk/>
          <pc:sldMk cId="2343448076" sldId="264"/>
        </pc:sldMkLst>
        <pc:spChg chg="mod">
          <ac:chgData name="Steven Mitchell" userId="1c951b7928bf0049" providerId="LiveId" clId="{D2C8F005-40FC-4608-B8F2-B529DAEB15E6}" dt="2024-02-15T04:30:19.694" v="157" actId="1076"/>
          <ac:spMkLst>
            <pc:docMk/>
            <pc:sldMk cId="2343448076" sldId="264"/>
            <ac:spMk id="14" creationId="{32296370-214D-F7B4-05AC-2A37142B028C}"/>
          </ac:spMkLst>
        </pc:spChg>
      </pc:sldChg>
      <pc:sldChg chg="modSp mod">
        <pc:chgData name="Steven Mitchell" userId="1c951b7928bf0049" providerId="LiveId" clId="{D2C8F005-40FC-4608-B8F2-B529DAEB15E6}" dt="2024-02-15T04:31:58.681" v="183" actId="20577"/>
        <pc:sldMkLst>
          <pc:docMk/>
          <pc:sldMk cId="1372020531" sldId="276"/>
        </pc:sldMkLst>
        <pc:spChg chg="mod">
          <ac:chgData name="Steven Mitchell" userId="1c951b7928bf0049" providerId="LiveId" clId="{D2C8F005-40FC-4608-B8F2-B529DAEB15E6}" dt="2024-02-15T04:31:58.681" v="183" actId="20577"/>
          <ac:spMkLst>
            <pc:docMk/>
            <pc:sldMk cId="1372020531" sldId="276"/>
            <ac:spMk id="22" creationId="{524936F2-AAA8-F02D-5E76-FCF2D4586E3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F146D5-11DB-497B-9FB5-71AB37FFD3F5}" type="datetimeFigureOut">
              <a:rPr lang="en-US" smtClean="0"/>
              <a:t>2/14/2024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DEBCE9-BAE5-41FD-8C3A-3DD798811CB2}" type="slidenum">
              <a:rPr lang="en-US" smtClean="0"/>
              <a:t>‹#›</a:t>
            </a:fld>
            <a:endParaRPr lang="en-US"/>
          </a:p>
        </p:txBody>
      </p:sp>
    </p:spTree>
    <p:extLst>
      <p:ext uri="{BB962C8B-B14F-4D97-AF65-F5344CB8AC3E}">
        <p14:creationId xmlns:p14="http://schemas.microsoft.com/office/powerpoint/2010/main" val="15518173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6D61A5D-7A5A-4309-BD3E-E91FAF4B171C}" type="datetimeFigureOut">
              <a:rPr lang="en-US" smtClean="0"/>
              <a:t>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8332C-720B-4EF9-AF66-5B4CCDD2FC6B}"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7818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D61A5D-7A5A-4309-BD3E-E91FAF4B171C}" type="datetimeFigureOut">
              <a:rPr lang="en-US" smtClean="0"/>
              <a:t>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8332C-720B-4EF9-AF66-5B4CCDD2FC6B}" type="slidenum">
              <a:rPr lang="en-US" smtClean="0"/>
              <a:t>‹#›</a:t>
            </a:fld>
            <a:endParaRPr lang="en-US"/>
          </a:p>
        </p:txBody>
      </p:sp>
    </p:spTree>
    <p:extLst>
      <p:ext uri="{BB962C8B-B14F-4D97-AF65-F5344CB8AC3E}">
        <p14:creationId xmlns:p14="http://schemas.microsoft.com/office/powerpoint/2010/main" val="3821063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D61A5D-7A5A-4309-BD3E-E91FAF4B171C}" type="datetimeFigureOut">
              <a:rPr lang="en-US" smtClean="0"/>
              <a:t>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8332C-720B-4EF9-AF66-5B4CCDD2FC6B}" type="slidenum">
              <a:rPr lang="en-US" smtClean="0"/>
              <a:t>‹#›</a:t>
            </a:fld>
            <a:endParaRPr lang="en-US"/>
          </a:p>
        </p:txBody>
      </p:sp>
    </p:spTree>
    <p:extLst>
      <p:ext uri="{BB962C8B-B14F-4D97-AF65-F5344CB8AC3E}">
        <p14:creationId xmlns:p14="http://schemas.microsoft.com/office/powerpoint/2010/main" val="275712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D61A5D-7A5A-4309-BD3E-E91FAF4B171C}" type="datetimeFigureOut">
              <a:rPr lang="en-US" smtClean="0"/>
              <a:t>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8332C-720B-4EF9-AF66-5B4CCDD2FC6B}" type="slidenum">
              <a:rPr lang="en-US" smtClean="0"/>
              <a:t>‹#›</a:t>
            </a:fld>
            <a:endParaRPr lang="en-US"/>
          </a:p>
        </p:txBody>
      </p:sp>
    </p:spTree>
    <p:extLst>
      <p:ext uri="{BB962C8B-B14F-4D97-AF65-F5344CB8AC3E}">
        <p14:creationId xmlns:p14="http://schemas.microsoft.com/office/powerpoint/2010/main" val="26352247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D61A5D-7A5A-4309-BD3E-E91FAF4B171C}" type="datetimeFigureOut">
              <a:rPr lang="en-US" smtClean="0"/>
              <a:t>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8332C-720B-4EF9-AF66-5B4CCDD2FC6B}"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78216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D61A5D-7A5A-4309-BD3E-E91FAF4B171C}" type="datetimeFigureOut">
              <a:rPr lang="en-US" smtClean="0"/>
              <a:t>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B8332C-720B-4EF9-AF66-5B4CCDD2FC6B}" type="slidenum">
              <a:rPr lang="en-US" smtClean="0"/>
              <a:t>‹#›</a:t>
            </a:fld>
            <a:endParaRPr lang="en-US"/>
          </a:p>
        </p:txBody>
      </p:sp>
    </p:spTree>
    <p:extLst>
      <p:ext uri="{BB962C8B-B14F-4D97-AF65-F5344CB8AC3E}">
        <p14:creationId xmlns:p14="http://schemas.microsoft.com/office/powerpoint/2010/main" val="1755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D61A5D-7A5A-4309-BD3E-E91FAF4B171C}" type="datetimeFigureOut">
              <a:rPr lang="en-US" smtClean="0"/>
              <a:t>2/14/2024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CB8332C-720B-4EF9-AF66-5B4CCDD2FC6B}" type="slidenum">
              <a:rPr lang="en-US" smtClean="0"/>
              <a:t>‹#›</a:t>
            </a:fld>
            <a:endParaRPr lang="en-US"/>
          </a:p>
        </p:txBody>
      </p:sp>
    </p:spTree>
    <p:extLst>
      <p:ext uri="{BB962C8B-B14F-4D97-AF65-F5344CB8AC3E}">
        <p14:creationId xmlns:p14="http://schemas.microsoft.com/office/powerpoint/2010/main" val="1658622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6D61A5D-7A5A-4309-BD3E-E91FAF4B171C}" type="datetimeFigureOut">
              <a:rPr lang="en-US" smtClean="0"/>
              <a:t>2/14/2024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B8332C-720B-4EF9-AF66-5B4CCDD2FC6B}" type="slidenum">
              <a:rPr lang="en-US" smtClean="0"/>
              <a:t>‹#›</a:t>
            </a:fld>
            <a:endParaRPr lang="en-US"/>
          </a:p>
        </p:txBody>
      </p:sp>
    </p:spTree>
    <p:extLst>
      <p:ext uri="{BB962C8B-B14F-4D97-AF65-F5344CB8AC3E}">
        <p14:creationId xmlns:p14="http://schemas.microsoft.com/office/powerpoint/2010/main" val="3041268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6D61A5D-7A5A-4309-BD3E-E91FAF4B171C}" type="datetimeFigureOut">
              <a:rPr lang="en-US" smtClean="0"/>
              <a:t>2/14/2024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BCB8332C-720B-4EF9-AF66-5B4CCDD2FC6B}" type="slidenum">
              <a:rPr lang="en-US" smtClean="0"/>
              <a:t>‹#›</a:t>
            </a:fld>
            <a:endParaRPr lang="en-US"/>
          </a:p>
        </p:txBody>
      </p:sp>
    </p:spTree>
    <p:extLst>
      <p:ext uri="{BB962C8B-B14F-4D97-AF65-F5344CB8AC3E}">
        <p14:creationId xmlns:p14="http://schemas.microsoft.com/office/powerpoint/2010/main" val="3221789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6D61A5D-7A5A-4309-BD3E-E91FAF4B171C}" type="datetimeFigureOut">
              <a:rPr lang="en-US" smtClean="0"/>
              <a:t>2/14/2024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CB8332C-720B-4EF9-AF66-5B4CCDD2FC6B}" type="slidenum">
              <a:rPr lang="en-US" smtClean="0"/>
              <a:t>‹#›</a:t>
            </a:fld>
            <a:endParaRPr lang="en-US"/>
          </a:p>
        </p:txBody>
      </p:sp>
    </p:spTree>
    <p:extLst>
      <p:ext uri="{BB962C8B-B14F-4D97-AF65-F5344CB8AC3E}">
        <p14:creationId xmlns:p14="http://schemas.microsoft.com/office/powerpoint/2010/main" val="3845664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D61A5D-7A5A-4309-BD3E-E91FAF4B171C}" type="datetimeFigureOut">
              <a:rPr lang="en-US" smtClean="0"/>
              <a:t>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B8332C-720B-4EF9-AF66-5B4CCDD2FC6B}" type="slidenum">
              <a:rPr lang="en-US" smtClean="0"/>
              <a:t>‹#›</a:t>
            </a:fld>
            <a:endParaRPr lang="en-US"/>
          </a:p>
        </p:txBody>
      </p:sp>
    </p:spTree>
    <p:extLst>
      <p:ext uri="{BB962C8B-B14F-4D97-AF65-F5344CB8AC3E}">
        <p14:creationId xmlns:p14="http://schemas.microsoft.com/office/powerpoint/2010/main" val="2401435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6D61A5D-7A5A-4309-BD3E-E91FAF4B171C}" type="datetimeFigureOut">
              <a:rPr lang="en-US" smtClean="0"/>
              <a:t>2/14/2024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CB8332C-720B-4EF9-AF66-5B4CCDD2FC6B}"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357408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doi.org/10.1890/09-1641.1"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4.jp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24B4A-9898-1AFF-A018-E77EE47A0D88}"/>
              </a:ext>
            </a:extLst>
          </p:cNvPr>
          <p:cNvSpPr>
            <a:spLocks noGrp="1"/>
          </p:cNvSpPr>
          <p:nvPr>
            <p:ph type="ctrTitle"/>
          </p:nvPr>
        </p:nvSpPr>
        <p:spPr>
          <a:xfrm>
            <a:off x="1066800" y="1236330"/>
            <a:ext cx="10058400" cy="2461805"/>
          </a:xfrm>
        </p:spPr>
        <p:txBody>
          <a:bodyPr>
            <a:normAutofit/>
          </a:bodyPr>
          <a:lstStyle/>
          <a:p>
            <a:pPr algn="ctr"/>
            <a:r>
              <a:rPr lang="en-US" dirty="0" err="1">
                <a:solidFill>
                  <a:schemeClr val="tx2"/>
                </a:solidFill>
              </a:rPr>
              <a:t>popdemo</a:t>
            </a:r>
            <a:br>
              <a:rPr lang="en-US" dirty="0">
                <a:solidFill>
                  <a:schemeClr val="tx2"/>
                </a:solidFill>
              </a:rPr>
            </a:br>
            <a:br>
              <a:rPr lang="en-US" sz="4800" dirty="0">
                <a:solidFill>
                  <a:schemeClr val="tx2"/>
                </a:solidFill>
              </a:rPr>
            </a:br>
            <a:r>
              <a:rPr lang="en-US" sz="2800" dirty="0">
                <a:solidFill>
                  <a:schemeClr val="tx2"/>
                </a:solidFill>
              </a:rPr>
              <a:t>DEMOGRAPHIC MODELLING USING PROJECTION MATRICES</a:t>
            </a:r>
            <a:endParaRPr lang="en-US" dirty="0">
              <a:solidFill>
                <a:schemeClr val="tx2"/>
              </a:solidFill>
            </a:endParaRPr>
          </a:p>
        </p:txBody>
      </p:sp>
      <p:sp>
        <p:nvSpPr>
          <p:cNvPr id="3" name="Subtitle 2">
            <a:extLst>
              <a:ext uri="{FF2B5EF4-FFF2-40B4-BE49-F238E27FC236}">
                <a16:creationId xmlns:a16="http://schemas.microsoft.com/office/drawing/2014/main" id="{20B60A21-8EFB-FDFC-3664-B1CDF5F35FB5}"/>
              </a:ext>
            </a:extLst>
          </p:cNvPr>
          <p:cNvSpPr>
            <a:spLocks noGrp="1"/>
          </p:cNvSpPr>
          <p:nvPr>
            <p:ph type="subTitle" idx="1"/>
          </p:nvPr>
        </p:nvSpPr>
        <p:spPr>
          <a:xfrm>
            <a:off x="1108677" y="4994693"/>
            <a:ext cx="10058400" cy="603927"/>
          </a:xfrm>
        </p:spPr>
        <p:txBody>
          <a:bodyPr/>
          <a:lstStyle/>
          <a:p>
            <a:pPr algn="ctr"/>
            <a:r>
              <a:rPr lang="en-US" dirty="0"/>
              <a:t>Steven Mitchell</a:t>
            </a:r>
          </a:p>
        </p:txBody>
      </p:sp>
      <p:pic>
        <p:nvPicPr>
          <p:cNvPr id="4" name="Picture 3">
            <a:extLst>
              <a:ext uri="{FF2B5EF4-FFF2-40B4-BE49-F238E27FC236}">
                <a16:creationId xmlns:a16="http://schemas.microsoft.com/office/drawing/2014/main" id="{6F6EF5C5-8B44-647A-5A32-0BE4B82C4653}"/>
              </a:ext>
            </a:extLst>
          </p:cNvPr>
          <p:cNvPicPr>
            <a:picLocks noChangeAspect="1"/>
          </p:cNvPicPr>
          <p:nvPr/>
        </p:nvPicPr>
        <p:blipFill>
          <a:blip r:embed="rId2"/>
          <a:stretch>
            <a:fillRect/>
          </a:stretch>
        </p:blipFill>
        <p:spPr>
          <a:xfrm>
            <a:off x="9580791" y="5729130"/>
            <a:ext cx="2398772" cy="450941"/>
          </a:xfrm>
          <a:prstGeom prst="rect">
            <a:avLst/>
          </a:prstGeom>
        </p:spPr>
      </p:pic>
    </p:spTree>
    <p:extLst>
      <p:ext uri="{BB962C8B-B14F-4D97-AF65-F5344CB8AC3E}">
        <p14:creationId xmlns:p14="http://schemas.microsoft.com/office/powerpoint/2010/main" val="37005066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B8630-FA2A-D1E1-F42F-4F94F973CFD1}"/>
            </a:ext>
          </a:extLst>
        </p:cNvPr>
        <p:cNvGrpSpPr/>
        <p:nvPr/>
      </p:nvGrpSpPr>
      <p:grpSpPr>
        <a:xfrm>
          <a:off x="0" y="0"/>
          <a:ext cx="0" cy="0"/>
          <a:chOff x="0" y="0"/>
          <a:chExt cx="0" cy="0"/>
        </a:xfrm>
      </p:grpSpPr>
      <p:pic>
        <p:nvPicPr>
          <p:cNvPr id="8" name="Picture 7" descr="A turtle crossing a road&#10;&#10;Description automatically generated">
            <a:extLst>
              <a:ext uri="{FF2B5EF4-FFF2-40B4-BE49-F238E27FC236}">
                <a16:creationId xmlns:a16="http://schemas.microsoft.com/office/drawing/2014/main" id="{C430CEFD-70B0-7A04-2556-1844FF9097D3}"/>
              </a:ext>
            </a:extLst>
          </p:cNvPr>
          <p:cNvPicPr>
            <a:picLocks noChangeAspect="1"/>
          </p:cNvPicPr>
          <p:nvPr/>
        </p:nvPicPr>
        <p:blipFill rotWithShape="1">
          <a:blip r:embed="rId2">
            <a:extLst>
              <a:ext uri="{28A0092B-C50C-407E-A947-70E740481C1C}">
                <a14:useLocalDpi xmlns:a14="http://schemas.microsoft.com/office/drawing/2010/main" val="0"/>
              </a:ext>
            </a:extLst>
          </a:blip>
          <a:srcRect r="14203"/>
          <a:stretch/>
        </p:blipFill>
        <p:spPr>
          <a:xfrm>
            <a:off x="1097280" y="3131389"/>
            <a:ext cx="3862909" cy="2493034"/>
          </a:xfrm>
          <a:prstGeom prst="rect">
            <a:avLst/>
          </a:prstGeom>
        </p:spPr>
      </p:pic>
      <p:sp>
        <p:nvSpPr>
          <p:cNvPr id="2" name="Title 1">
            <a:extLst>
              <a:ext uri="{FF2B5EF4-FFF2-40B4-BE49-F238E27FC236}">
                <a16:creationId xmlns:a16="http://schemas.microsoft.com/office/drawing/2014/main" id="{AE98FE47-D97C-3B3F-FA21-2ABA0B87C87A}"/>
              </a:ext>
            </a:extLst>
          </p:cNvPr>
          <p:cNvSpPr>
            <a:spLocks noGrp="1"/>
          </p:cNvSpPr>
          <p:nvPr>
            <p:ph type="title"/>
          </p:nvPr>
        </p:nvSpPr>
        <p:spPr/>
        <p:txBody>
          <a:bodyPr/>
          <a:lstStyle/>
          <a:p>
            <a:r>
              <a:rPr lang="en-US" dirty="0"/>
              <a:t>That was a deterministic projection</a:t>
            </a:r>
          </a:p>
        </p:txBody>
      </p:sp>
      <p:sp>
        <p:nvSpPr>
          <p:cNvPr id="3" name="Content Placeholder 2">
            <a:extLst>
              <a:ext uri="{FF2B5EF4-FFF2-40B4-BE49-F238E27FC236}">
                <a16:creationId xmlns:a16="http://schemas.microsoft.com/office/drawing/2014/main" id="{A99D61F6-8A58-8A80-BCC0-3CAA46E6F8A3}"/>
              </a:ext>
            </a:extLst>
          </p:cNvPr>
          <p:cNvSpPr>
            <a:spLocks noGrp="1"/>
          </p:cNvSpPr>
          <p:nvPr>
            <p:ph idx="1"/>
          </p:nvPr>
        </p:nvSpPr>
        <p:spPr>
          <a:xfrm>
            <a:off x="1097279" y="1845734"/>
            <a:ext cx="4000931" cy="1285655"/>
          </a:xfrm>
        </p:spPr>
        <p:txBody>
          <a:bodyPr>
            <a:normAutofit/>
          </a:bodyPr>
          <a:lstStyle/>
          <a:p>
            <a:r>
              <a:rPr lang="en-US" dirty="0"/>
              <a:t>What’s wrong with this model?</a:t>
            </a:r>
          </a:p>
        </p:txBody>
      </p:sp>
      <p:pic>
        <p:nvPicPr>
          <p:cNvPr id="5" name="Picture 4">
            <a:extLst>
              <a:ext uri="{FF2B5EF4-FFF2-40B4-BE49-F238E27FC236}">
                <a16:creationId xmlns:a16="http://schemas.microsoft.com/office/drawing/2014/main" id="{4373C620-4B0B-B2BA-B7DB-6A2450C09445}"/>
              </a:ext>
            </a:extLst>
          </p:cNvPr>
          <p:cNvPicPr>
            <a:picLocks noChangeAspect="1"/>
          </p:cNvPicPr>
          <p:nvPr/>
        </p:nvPicPr>
        <p:blipFill>
          <a:blip r:embed="rId3"/>
          <a:stretch>
            <a:fillRect/>
          </a:stretch>
        </p:blipFill>
        <p:spPr>
          <a:xfrm>
            <a:off x="5242515" y="1823282"/>
            <a:ext cx="5915575" cy="3801141"/>
          </a:xfrm>
          <a:prstGeom prst="rect">
            <a:avLst/>
          </a:prstGeom>
        </p:spPr>
      </p:pic>
      <p:pic>
        <p:nvPicPr>
          <p:cNvPr id="6" name="Picture 5">
            <a:extLst>
              <a:ext uri="{FF2B5EF4-FFF2-40B4-BE49-F238E27FC236}">
                <a16:creationId xmlns:a16="http://schemas.microsoft.com/office/drawing/2014/main" id="{980E7F60-FE7F-A716-8483-4E248AED88A4}"/>
              </a:ext>
            </a:extLst>
          </p:cNvPr>
          <p:cNvPicPr>
            <a:picLocks noChangeAspect="1"/>
          </p:cNvPicPr>
          <p:nvPr/>
        </p:nvPicPr>
        <p:blipFill>
          <a:blip r:embed="rId4"/>
          <a:stretch>
            <a:fillRect/>
          </a:stretch>
        </p:blipFill>
        <p:spPr>
          <a:xfrm>
            <a:off x="9580791" y="5729130"/>
            <a:ext cx="2398772" cy="450941"/>
          </a:xfrm>
          <a:prstGeom prst="rect">
            <a:avLst/>
          </a:prstGeom>
        </p:spPr>
      </p:pic>
    </p:spTree>
    <p:extLst>
      <p:ext uri="{BB962C8B-B14F-4D97-AF65-F5344CB8AC3E}">
        <p14:creationId xmlns:p14="http://schemas.microsoft.com/office/powerpoint/2010/main" val="3854824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F2058-F6A6-8FCD-360E-C0D3AA7AE224}"/>
            </a:ext>
          </a:extLst>
        </p:cNvPr>
        <p:cNvGrpSpPr/>
        <p:nvPr/>
      </p:nvGrpSpPr>
      <p:grpSpPr>
        <a:xfrm>
          <a:off x="0" y="0"/>
          <a:ext cx="0" cy="0"/>
          <a:chOff x="0" y="0"/>
          <a:chExt cx="0" cy="0"/>
        </a:xfrm>
      </p:grpSpPr>
      <p:pic>
        <p:nvPicPr>
          <p:cNvPr id="8" name="Picture 7" descr="A turtle crossing a road&#10;&#10;Description automatically generated">
            <a:extLst>
              <a:ext uri="{FF2B5EF4-FFF2-40B4-BE49-F238E27FC236}">
                <a16:creationId xmlns:a16="http://schemas.microsoft.com/office/drawing/2014/main" id="{9515E275-EDD9-556F-37E1-CF838BE481AA}"/>
              </a:ext>
            </a:extLst>
          </p:cNvPr>
          <p:cNvPicPr>
            <a:picLocks noChangeAspect="1"/>
          </p:cNvPicPr>
          <p:nvPr/>
        </p:nvPicPr>
        <p:blipFill rotWithShape="1">
          <a:blip r:embed="rId2">
            <a:extLst>
              <a:ext uri="{28A0092B-C50C-407E-A947-70E740481C1C}">
                <a14:useLocalDpi xmlns:a14="http://schemas.microsoft.com/office/drawing/2010/main" val="0"/>
              </a:ext>
            </a:extLst>
          </a:blip>
          <a:srcRect r="14203"/>
          <a:stretch/>
        </p:blipFill>
        <p:spPr>
          <a:xfrm>
            <a:off x="1097280" y="3131389"/>
            <a:ext cx="3862909" cy="2493034"/>
          </a:xfrm>
          <a:prstGeom prst="rect">
            <a:avLst/>
          </a:prstGeom>
        </p:spPr>
      </p:pic>
      <p:sp>
        <p:nvSpPr>
          <p:cNvPr id="2" name="Title 1">
            <a:extLst>
              <a:ext uri="{FF2B5EF4-FFF2-40B4-BE49-F238E27FC236}">
                <a16:creationId xmlns:a16="http://schemas.microsoft.com/office/drawing/2014/main" id="{CBFB6F93-03F5-4DDB-1F10-26AD4870B781}"/>
              </a:ext>
            </a:extLst>
          </p:cNvPr>
          <p:cNvSpPr>
            <a:spLocks noGrp="1"/>
          </p:cNvSpPr>
          <p:nvPr>
            <p:ph type="title"/>
          </p:nvPr>
        </p:nvSpPr>
        <p:spPr/>
        <p:txBody>
          <a:bodyPr/>
          <a:lstStyle/>
          <a:p>
            <a:r>
              <a:rPr lang="en-US" dirty="0"/>
              <a:t>That was a deterministic projection</a:t>
            </a:r>
          </a:p>
        </p:txBody>
      </p:sp>
      <p:sp>
        <p:nvSpPr>
          <p:cNvPr id="3" name="Content Placeholder 2">
            <a:extLst>
              <a:ext uri="{FF2B5EF4-FFF2-40B4-BE49-F238E27FC236}">
                <a16:creationId xmlns:a16="http://schemas.microsoft.com/office/drawing/2014/main" id="{FEB91628-9D57-1C0E-36C6-A635F8F67E30}"/>
              </a:ext>
            </a:extLst>
          </p:cNvPr>
          <p:cNvSpPr>
            <a:spLocks noGrp="1"/>
          </p:cNvSpPr>
          <p:nvPr>
            <p:ph idx="1"/>
          </p:nvPr>
        </p:nvSpPr>
        <p:spPr>
          <a:xfrm>
            <a:off x="1097279" y="1845734"/>
            <a:ext cx="4000931" cy="1285655"/>
          </a:xfrm>
        </p:spPr>
        <p:txBody>
          <a:bodyPr>
            <a:normAutofit fontScale="85000" lnSpcReduction="20000"/>
          </a:bodyPr>
          <a:lstStyle/>
          <a:p>
            <a:r>
              <a:rPr lang="en-US" sz="1800" dirty="0"/>
              <a:t>Assumes stability of transitions, mortality, and reproduction.</a:t>
            </a:r>
          </a:p>
          <a:p>
            <a:r>
              <a:rPr lang="en-US" sz="1800" dirty="0"/>
              <a:t>Does not account for stochastic events.</a:t>
            </a:r>
          </a:p>
          <a:p>
            <a:r>
              <a:rPr lang="en-US" sz="1800" dirty="0"/>
              <a:t>Essentially, it assumes that the transition matrix is static over time.</a:t>
            </a:r>
          </a:p>
        </p:txBody>
      </p:sp>
      <p:pic>
        <p:nvPicPr>
          <p:cNvPr id="5" name="Picture 4">
            <a:extLst>
              <a:ext uri="{FF2B5EF4-FFF2-40B4-BE49-F238E27FC236}">
                <a16:creationId xmlns:a16="http://schemas.microsoft.com/office/drawing/2014/main" id="{6EA199EE-3AE6-CC8A-6A84-F985480469F4}"/>
              </a:ext>
            </a:extLst>
          </p:cNvPr>
          <p:cNvPicPr>
            <a:picLocks noChangeAspect="1"/>
          </p:cNvPicPr>
          <p:nvPr/>
        </p:nvPicPr>
        <p:blipFill>
          <a:blip r:embed="rId3"/>
          <a:stretch>
            <a:fillRect/>
          </a:stretch>
        </p:blipFill>
        <p:spPr>
          <a:xfrm>
            <a:off x="5242515" y="1823282"/>
            <a:ext cx="5915575" cy="3801141"/>
          </a:xfrm>
          <a:prstGeom prst="rect">
            <a:avLst/>
          </a:prstGeom>
        </p:spPr>
      </p:pic>
      <p:pic>
        <p:nvPicPr>
          <p:cNvPr id="6" name="Picture 5">
            <a:extLst>
              <a:ext uri="{FF2B5EF4-FFF2-40B4-BE49-F238E27FC236}">
                <a16:creationId xmlns:a16="http://schemas.microsoft.com/office/drawing/2014/main" id="{654C107B-11EC-488A-A764-E23300318662}"/>
              </a:ext>
            </a:extLst>
          </p:cNvPr>
          <p:cNvPicPr>
            <a:picLocks noChangeAspect="1"/>
          </p:cNvPicPr>
          <p:nvPr/>
        </p:nvPicPr>
        <p:blipFill>
          <a:blip r:embed="rId4"/>
          <a:stretch>
            <a:fillRect/>
          </a:stretch>
        </p:blipFill>
        <p:spPr>
          <a:xfrm>
            <a:off x="9580791" y="5729130"/>
            <a:ext cx="2398772" cy="450941"/>
          </a:xfrm>
          <a:prstGeom prst="rect">
            <a:avLst/>
          </a:prstGeom>
        </p:spPr>
      </p:pic>
    </p:spTree>
    <p:extLst>
      <p:ext uri="{BB962C8B-B14F-4D97-AF65-F5344CB8AC3E}">
        <p14:creationId xmlns:p14="http://schemas.microsoft.com/office/powerpoint/2010/main" val="1270565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331F1-68B8-C63D-F0D1-6D1079A00D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AB874C-ECDF-1412-06BE-B6EE2030EA10}"/>
              </a:ext>
            </a:extLst>
          </p:cNvPr>
          <p:cNvSpPr>
            <a:spLocks noGrp="1"/>
          </p:cNvSpPr>
          <p:nvPr>
            <p:ph type="title"/>
          </p:nvPr>
        </p:nvSpPr>
        <p:spPr/>
        <p:txBody>
          <a:bodyPr/>
          <a:lstStyle/>
          <a:p>
            <a:r>
              <a:rPr lang="en-US" dirty="0"/>
              <a:t>Stochastic Projection</a:t>
            </a:r>
          </a:p>
        </p:txBody>
      </p:sp>
      <p:sp>
        <p:nvSpPr>
          <p:cNvPr id="3" name="Content Placeholder 2">
            <a:extLst>
              <a:ext uri="{FF2B5EF4-FFF2-40B4-BE49-F238E27FC236}">
                <a16:creationId xmlns:a16="http://schemas.microsoft.com/office/drawing/2014/main" id="{85BFBA50-DE66-DE6E-9ED3-2F28C28C8D4A}"/>
              </a:ext>
            </a:extLst>
          </p:cNvPr>
          <p:cNvSpPr>
            <a:spLocks noGrp="1"/>
          </p:cNvSpPr>
          <p:nvPr>
            <p:ph idx="1"/>
          </p:nvPr>
        </p:nvSpPr>
        <p:spPr>
          <a:xfrm>
            <a:off x="1097280" y="4140681"/>
            <a:ext cx="10058400" cy="450942"/>
          </a:xfrm>
        </p:spPr>
        <p:txBody>
          <a:bodyPr numCol="3"/>
          <a:lstStyle/>
          <a:p>
            <a:r>
              <a:rPr lang="en-US" dirty="0">
                <a:latin typeface="Cambria Math" panose="02040503050406030204" pitchFamily="18" charset="0"/>
                <a:ea typeface="Cambria Math" panose="02040503050406030204" pitchFamily="18" charset="0"/>
              </a:rPr>
              <a:t>Population size at time t</a:t>
            </a:r>
          </a:p>
          <a:p>
            <a:r>
              <a:rPr lang="en-US" dirty="0">
                <a:latin typeface="Cambria Math" panose="02040503050406030204" pitchFamily="18" charset="0"/>
                <a:ea typeface="Cambria Math" panose="02040503050406030204" pitchFamily="18" charset="0"/>
              </a:rPr>
              <a:t>         Matrix at time t</a:t>
            </a:r>
          </a:p>
          <a:p>
            <a:r>
              <a:rPr lang="en-US" dirty="0">
                <a:latin typeface="Cambria Math" panose="02040503050406030204" pitchFamily="18" charset="0"/>
                <a:ea typeface="Cambria Math" panose="02040503050406030204" pitchFamily="18" charset="0"/>
              </a:rPr>
              <a:t>Population vector at time t</a:t>
            </a:r>
          </a:p>
        </p:txBody>
      </p:sp>
      <p:pic>
        <p:nvPicPr>
          <p:cNvPr id="4" name="Picture 3">
            <a:extLst>
              <a:ext uri="{FF2B5EF4-FFF2-40B4-BE49-F238E27FC236}">
                <a16:creationId xmlns:a16="http://schemas.microsoft.com/office/drawing/2014/main" id="{9F0A14A9-26E3-5B89-2456-499E5F57E1C7}"/>
              </a:ext>
            </a:extLst>
          </p:cNvPr>
          <p:cNvPicPr>
            <a:picLocks noChangeAspect="1"/>
          </p:cNvPicPr>
          <p:nvPr/>
        </p:nvPicPr>
        <p:blipFill>
          <a:blip r:embed="rId2"/>
          <a:stretch>
            <a:fillRect/>
          </a:stretch>
        </p:blipFill>
        <p:spPr>
          <a:xfrm>
            <a:off x="9580791" y="5729130"/>
            <a:ext cx="2398772" cy="450941"/>
          </a:xfrm>
          <a:prstGeom prst="rect">
            <a:avLst/>
          </a:prstGeom>
        </p:spPr>
      </p:pic>
      <p:sp>
        <p:nvSpPr>
          <p:cNvPr id="5" name="Rectangle 1">
            <a:extLst>
              <a:ext uri="{FF2B5EF4-FFF2-40B4-BE49-F238E27FC236}">
                <a16:creationId xmlns:a16="http://schemas.microsoft.com/office/drawing/2014/main" id="{215E9B41-9A1D-8DCF-2F9A-664C304A23F8}"/>
              </a:ext>
            </a:extLst>
          </p:cNvPr>
          <p:cNvSpPr txBox="1">
            <a:spLocks noChangeArrowheads="1"/>
          </p:cNvSpPr>
          <p:nvPr/>
        </p:nvSpPr>
        <p:spPr bwMode="auto">
          <a:xfrm>
            <a:off x="4579421" y="2224153"/>
            <a:ext cx="309411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eaLnBrk="0" fontAlgn="base" hangingPunct="0">
              <a:lnSpc>
                <a:spcPct val="100000"/>
              </a:lnSpc>
              <a:spcBef>
                <a:spcPct val="0"/>
              </a:spcBef>
              <a:spcAft>
                <a:spcPct val="0"/>
              </a:spcAft>
              <a:buClrTx/>
              <a:buSzTx/>
              <a:buFontTx/>
              <a:buNone/>
            </a:pPr>
            <a:r>
              <a:rPr lang="en-US" altLang="en-US" sz="6000" b="1" dirty="0">
                <a:solidFill>
                  <a:schemeClr val="tx1"/>
                </a:solidFill>
                <a:latin typeface="Cambria Math" panose="02040503050406030204" pitchFamily="18" charset="0"/>
                <a:ea typeface="Cambria Math" panose="02040503050406030204" pitchFamily="18" charset="0"/>
              </a:rPr>
              <a:t>n</a:t>
            </a:r>
            <a:r>
              <a:rPr lang="en-US" altLang="en-US" sz="4400" i="1" baseline="-25000" dirty="0">
                <a:solidFill>
                  <a:schemeClr val="tx1"/>
                </a:solidFill>
                <a:latin typeface="Cambria Math" panose="02040503050406030204" pitchFamily="18" charset="0"/>
                <a:ea typeface="Cambria Math" panose="02040503050406030204" pitchFamily="18" charset="0"/>
              </a:rPr>
              <a:t>t+1</a:t>
            </a:r>
            <a:r>
              <a:rPr lang="en-US" altLang="en-US" sz="6000" dirty="0">
                <a:solidFill>
                  <a:schemeClr val="tx1"/>
                </a:solidFill>
                <a:latin typeface="Cambria Math" panose="02040503050406030204" pitchFamily="18" charset="0"/>
                <a:ea typeface="Cambria Math" panose="02040503050406030204" pitchFamily="18" charset="0"/>
              </a:rPr>
              <a:t>=</a:t>
            </a:r>
            <a:r>
              <a:rPr lang="en-US" altLang="en-US" sz="6000" b="1" dirty="0" err="1">
                <a:solidFill>
                  <a:schemeClr val="tx1"/>
                </a:solidFill>
                <a:latin typeface="Cambria Math" panose="02040503050406030204" pitchFamily="18" charset="0"/>
                <a:ea typeface="Cambria Math" panose="02040503050406030204" pitchFamily="18" charset="0"/>
              </a:rPr>
              <a:t>A</a:t>
            </a:r>
            <a:r>
              <a:rPr lang="en-US" altLang="en-US" sz="4400" i="1" baseline="-25000" dirty="0" err="1">
                <a:solidFill>
                  <a:schemeClr val="tx1"/>
                </a:solidFill>
                <a:latin typeface="Cambria Math" panose="02040503050406030204" pitchFamily="18" charset="0"/>
                <a:ea typeface="Cambria Math" panose="02040503050406030204" pitchFamily="18" charset="0"/>
              </a:rPr>
              <a:t>t</a:t>
            </a:r>
            <a:r>
              <a:rPr lang="en-US" altLang="en-US" sz="6000" b="1" dirty="0" err="1">
                <a:solidFill>
                  <a:schemeClr val="tx1"/>
                </a:solidFill>
                <a:latin typeface="Cambria Math" panose="02040503050406030204" pitchFamily="18" charset="0"/>
                <a:ea typeface="Cambria Math" panose="02040503050406030204" pitchFamily="18" charset="0"/>
              </a:rPr>
              <a:t>n</a:t>
            </a:r>
            <a:r>
              <a:rPr lang="en-US" altLang="en-US" sz="4400" i="1" baseline="-25000" dirty="0" err="1">
                <a:solidFill>
                  <a:schemeClr val="tx1"/>
                </a:solidFill>
                <a:latin typeface="Cambria Math" panose="02040503050406030204" pitchFamily="18" charset="0"/>
                <a:ea typeface="Cambria Math" panose="02040503050406030204" pitchFamily="18" charset="0"/>
              </a:rPr>
              <a:t>t</a:t>
            </a:r>
            <a:r>
              <a:rPr lang="en-US" altLang="en-US" sz="5400" dirty="0">
                <a:solidFill>
                  <a:schemeClr val="tx1"/>
                </a:solidFill>
                <a:latin typeface="Cambria Math" panose="02040503050406030204" pitchFamily="18" charset="0"/>
                <a:ea typeface="Cambria Math" panose="02040503050406030204" pitchFamily="18" charset="0"/>
              </a:rPr>
              <a:t> </a:t>
            </a:r>
            <a:endParaRPr lang="en-US" altLang="en-US" sz="13800" dirty="0">
              <a:solidFill>
                <a:schemeClr val="tx1"/>
              </a:solidFill>
              <a:latin typeface="Cambria Math" panose="02040503050406030204" pitchFamily="18" charset="0"/>
              <a:ea typeface="Cambria Math" panose="02040503050406030204" pitchFamily="18" charset="0"/>
            </a:endParaRPr>
          </a:p>
        </p:txBody>
      </p:sp>
      <p:cxnSp>
        <p:nvCxnSpPr>
          <p:cNvPr id="6" name="Straight Arrow Connector 5">
            <a:extLst>
              <a:ext uri="{FF2B5EF4-FFF2-40B4-BE49-F238E27FC236}">
                <a16:creationId xmlns:a16="http://schemas.microsoft.com/office/drawing/2014/main" id="{9848179E-11B3-B99F-055E-989BC7333D90}"/>
              </a:ext>
            </a:extLst>
          </p:cNvPr>
          <p:cNvCxnSpPr/>
          <p:nvPr/>
        </p:nvCxnSpPr>
        <p:spPr>
          <a:xfrm flipV="1">
            <a:off x="3010619" y="3165896"/>
            <a:ext cx="1613139" cy="974785"/>
          </a:xfrm>
          <a:prstGeom prst="straightConnector1">
            <a:avLst/>
          </a:prstGeom>
          <a:ln w="38100">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486ED31C-D915-8863-FBDE-880596BC9536}"/>
              </a:ext>
            </a:extLst>
          </p:cNvPr>
          <p:cNvCxnSpPr>
            <a:cxnSpLocks/>
          </p:cNvCxnSpPr>
          <p:nvPr/>
        </p:nvCxnSpPr>
        <p:spPr>
          <a:xfrm flipV="1">
            <a:off x="6090249" y="3165896"/>
            <a:ext cx="362309" cy="914400"/>
          </a:xfrm>
          <a:prstGeom prst="straightConnector1">
            <a:avLst/>
          </a:prstGeom>
          <a:ln w="38100">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1D3F0491-FD34-CE7E-4CDF-5EF46A40DABA}"/>
              </a:ext>
            </a:extLst>
          </p:cNvPr>
          <p:cNvCxnSpPr>
            <a:cxnSpLocks/>
          </p:cNvCxnSpPr>
          <p:nvPr/>
        </p:nvCxnSpPr>
        <p:spPr>
          <a:xfrm flipH="1" flipV="1">
            <a:off x="7568244" y="3226281"/>
            <a:ext cx="1318980" cy="914400"/>
          </a:xfrm>
          <a:prstGeom prst="straightConnector1">
            <a:avLst/>
          </a:prstGeom>
          <a:ln w="38100">
            <a:solidFill>
              <a:schemeClr val="tx2"/>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59318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16754-391D-7890-F8B3-8540FB014E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AE2769-39CF-8B92-C3F9-2FE9467DB46F}"/>
              </a:ext>
            </a:extLst>
          </p:cNvPr>
          <p:cNvSpPr>
            <a:spLocks noGrp="1"/>
          </p:cNvSpPr>
          <p:nvPr>
            <p:ph type="title"/>
          </p:nvPr>
        </p:nvSpPr>
        <p:spPr/>
        <p:txBody>
          <a:bodyPr/>
          <a:lstStyle/>
          <a:p>
            <a:r>
              <a:rPr lang="en-US" dirty="0"/>
              <a:t>Stochastic Projection</a:t>
            </a:r>
          </a:p>
        </p:txBody>
      </p:sp>
      <p:sp>
        <p:nvSpPr>
          <p:cNvPr id="3" name="Content Placeholder 2">
            <a:extLst>
              <a:ext uri="{FF2B5EF4-FFF2-40B4-BE49-F238E27FC236}">
                <a16:creationId xmlns:a16="http://schemas.microsoft.com/office/drawing/2014/main" id="{9CFC8E51-FFA2-F009-CAAF-F982C5264B09}"/>
              </a:ext>
            </a:extLst>
          </p:cNvPr>
          <p:cNvSpPr>
            <a:spLocks noGrp="1"/>
          </p:cNvSpPr>
          <p:nvPr>
            <p:ph idx="1"/>
          </p:nvPr>
        </p:nvSpPr>
        <p:spPr>
          <a:xfrm>
            <a:off x="1097280" y="4140681"/>
            <a:ext cx="10058400" cy="450942"/>
          </a:xfrm>
        </p:spPr>
        <p:txBody>
          <a:bodyPr numCol="3"/>
          <a:lstStyle/>
          <a:p>
            <a:r>
              <a:rPr lang="en-US" dirty="0">
                <a:latin typeface="Cambria Math" panose="02040503050406030204" pitchFamily="18" charset="0"/>
                <a:ea typeface="Cambria Math" panose="02040503050406030204" pitchFamily="18" charset="0"/>
              </a:rPr>
              <a:t>Population size at time t</a:t>
            </a:r>
          </a:p>
          <a:p>
            <a:r>
              <a:rPr lang="en-US" dirty="0">
                <a:latin typeface="Cambria Math" panose="02040503050406030204" pitchFamily="18" charset="0"/>
                <a:ea typeface="Cambria Math" panose="02040503050406030204" pitchFamily="18" charset="0"/>
              </a:rPr>
              <a:t>         Matrix at time t</a:t>
            </a:r>
          </a:p>
          <a:p>
            <a:r>
              <a:rPr lang="en-US" dirty="0">
                <a:latin typeface="Cambria Math" panose="02040503050406030204" pitchFamily="18" charset="0"/>
                <a:ea typeface="Cambria Math" panose="02040503050406030204" pitchFamily="18" charset="0"/>
              </a:rPr>
              <a:t>Population vector at time t</a:t>
            </a:r>
          </a:p>
        </p:txBody>
      </p:sp>
      <p:pic>
        <p:nvPicPr>
          <p:cNvPr id="4" name="Picture 3">
            <a:extLst>
              <a:ext uri="{FF2B5EF4-FFF2-40B4-BE49-F238E27FC236}">
                <a16:creationId xmlns:a16="http://schemas.microsoft.com/office/drawing/2014/main" id="{19B0B607-A40E-42E7-11C3-C5CFCC489E2B}"/>
              </a:ext>
            </a:extLst>
          </p:cNvPr>
          <p:cNvPicPr>
            <a:picLocks noChangeAspect="1"/>
          </p:cNvPicPr>
          <p:nvPr/>
        </p:nvPicPr>
        <p:blipFill>
          <a:blip r:embed="rId2"/>
          <a:stretch>
            <a:fillRect/>
          </a:stretch>
        </p:blipFill>
        <p:spPr>
          <a:xfrm>
            <a:off x="9580791" y="5729130"/>
            <a:ext cx="2398772" cy="450941"/>
          </a:xfrm>
          <a:prstGeom prst="rect">
            <a:avLst/>
          </a:prstGeom>
        </p:spPr>
      </p:pic>
      <p:sp>
        <p:nvSpPr>
          <p:cNvPr id="5" name="Rectangle 1">
            <a:extLst>
              <a:ext uri="{FF2B5EF4-FFF2-40B4-BE49-F238E27FC236}">
                <a16:creationId xmlns:a16="http://schemas.microsoft.com/office/drawing/2014/main" id="{363BBF3B-80DF-16C4-AB4C-21C6BC0CB07A}"/>
              </a:ext>
            </a:extLst>
          </p:cNvPr>
          <p:cNvSpPr txBox="1">
            <a:spLocks noChangeArrowheads="1"/>
          </p:cNvSpPr>
          <p:nvPr/>
        </p:nvSpPr>
        <p:spPr bwMode="auto">
          <a:xfrm>
            <a:off x="4579421" y="2224153"/>
            <a:ext cx="309411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eaLnBrk="0" fontAlgn="base" hangingPunct="0">
              <a:lnSpc>
                <a:spcPct val="100000"/>
              </a:lnSpc>
              <a:spcBef>
                <a:spcPct val="0"/>
              </a:spcBef>
              <a:spcAft>
                <a:spcPct val="0"/>
              </a:spcAft>
              <a:buClrTx/>
              <a:buSzTx/>
              <a:buFontTx/>
              <a:buNone/>
            </a:pPr>
            <a:r>
              <a:rPr lang="en-US" altLang="en-US" sz="6000" b="1" dirty="0">
                <a:solidFill>
                  <a:schemeClr val="tx1"/>
                </a:solidFill>
                <a:latin typeface="Cambria Math" panose="02040503050406030204" pitchFamily="18" charset="0"/>
                <a:ea typeface="Cambria Math" panose="02040503050406030204" pitchFamily="18" charset="0"/>
              </a:rPr>
              <a:t>n</a:t>
            </a:r>
            <a:r>
              <a:rPr lang="en-US" altLang="en-US" sz="4400" i="1" baseline="-25000" dirty="0">
                <a:solidFill>
                  <a:schemeClr val="tx1"/>
                </a:solidFill>
                <a:latin typeface="Cambria Math" panose="02040503050406030204" pitchFamily="18" charset="0"/>
                <a:ea typeface="Cambria Math" panose="02040503050406030204" pitchFamily="18" charset="0"/>
              </a:rPr>
              <a:t>t+1</a:t>
            </a:r>
            <a:r>
              <a:rPr lang="en-US" altLang="en-US" sz="6000" dirty="0">
                <a:solidFill>
                  <a:schemeClr val="tx1"/>
                </a:solidFill>
                <a:latin typeface="Cambria Math" panose="02040503050406030204" pitchFamily="18" charset="0"/>
                <a:ea typeface="Cambria Math" panose="02040503050406030204" pitchFamily="18" charset="0"/>
              </a:rPr>
              <a:t>=</a:t>
            </a:r>
            <a:r>
              <a:rPr lang="en-US" altLang="en-US" sz="6000" b="1" dirty="0" err="1">
                <a:solidFill>
                  <a:schemeClr val="tx1"/>
                </a:solidFill>
                <a:latin typeface="Cambria Math" panose="02040503050406030204" pitchFamily="18" charset="0"/>
                <a:ea typeface="Cambria Math" panose="02040503050406030204" pitchFamily="18" charset="0"/>
              </a:rPr>
              <a:t>A</a:t>
            </a:r>
            <a:r>
              <a:rPr lang="en-US" altLang="en-US" sz="4400" i="1" baseline="-25000" dirty="0" err="1">
                <a:solidFill>
                  <a:schemeClr val="tx1"/>
                </a:solidFill>
                <a:latin typeface="Cambria Math" panose="02040503050406030204" pitchFamily="18" charset="0"/>
                <a:ea typeface="Cambria Math" panose="02040503050406030204" pitchFamily="18" charset="0"/>
              </a:rPr>
              <a:t>t</a:t>
            </a:r>
            <a:r>
              <a:rPr lang="en-US" altLang="en-US" sz="6000" b="1" dirty="0" err="1">
                <a:solidFill>
                  <a:schemeClr val="tx1"/>
                </a:solidFill>
                <a:latin typeface="Cambria Math" panose="02040503050406030204" pitchFamily="18" charset="0"/>
                <a:ea typeface="Cambria Math" panose="02040503050406030204" pitchFamily="18" charset="0"/>
              </a:rPr>
              <a:t>n</a:t>
            </a:r>
            <a:r>
              <a:rPr lang="en-US" altLang="en-US" sz="4400" i="1" baseline="-25000" dirty="0" err="1">
                <a:solidFill>
                  <a:schemeClr val="tx1"/>
                </a:solidFill>
                <a:latin typeface="Cambria Math" panose="02040503050406030204" pitchFamily="18" charset="0"/>
                <a:ea typeface="Cambria Math" panose="02040503050406030204" pitchFamily="18" charset="0"/>
              </a:rPr>
              <a:t>t</a:t>
            </a:r>
            <a:r>
              <a:rPr lang="en-US" altLang="en-US" sz="5400" dirty="0">
                <a:solidFill>
                  <a:schemeClr val="tx1"/>
                </a:solidFill>
                <a:latin typeface="Cambria Math" panose="02040503050406030204" pitchFamily="18" charset="0"/>
                <a:ea typeface="Cambria Math" panose="02040503050406030204" pitchFamily="18" charset="0"/>
              </a:rPr>
              <a:t> </a:t>
            </a:r>
            <a:endParaRPr lang="en-US" altLang="en-US" sz="13800" dirty="0">
              <a:solidFill>
                <a:schemeClr val="tx1"/>
              </a:solidFill>
              <a:latin typeface="Cambria Math" panose="02040503050406030204" pitchFamily="18" charset="0"/>
              <a:ea typeface="Cambria Math" panose="02040503050406030204" pitchFamily="18" charset="0"/>
            </a:endParaRPr>
          </a:p>
        </p:txBody>
      </p:sp>
      <p:cxnSp>
        <p:nvCxnSpPr>
          <p:cNvPr id="6" name="Straight Arrow Connector 5">
            <a:extLst>
              <a:ext uri="{FF2B5EF4-FFF2-40B4-BE49-F238E27FC236}">
                <a16:creationId xmlns:a16="http://schemas.microsoft.com/office/drawing/2014/main" id="{7B8D3765-AAD8-A2E5-2E82-0315E6D566FF}"/>
              </a:ext>
            </a:extLst>
          </p:cNvPr>
          <p:cNvCxnSpPr/>
          <p:nvPr/>
        </p:nvCxnSpPr>
        <p:spPr>
          <a:xfrm flipV="1">
            <a:off x="3010619" y="3165896"/>
            <a:ext cx="1613139" cy="974785"/>
          </a:xfrm>
          <a:prstGeom prst="straightConnector1">
            <a:avLst/>
          </a:prstGeom>
          <a:ln w="38100">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C1E6B654-CEBE-AC1B-1CAB-F41136E5C135}"/>
              </a:ext>
            </a:extLst>
          </p:cNvPr>
          <p:cNvCxnSpPr>
            <a:cxnSpLocks/>
          </p:cNvCxnSpPr>
          <p:nvPr/>
        </p:nvCxnSpPr>
        <p:spPr>
          <a:xfrm flipV="1">
            <a:off x="6090249" y="3165896"/>
            <a:ext cx="362309" cy="914400"/>
          </a:xfrm>
          <a:prstGeom prst="straightConnector1">
            <a:avLst/>
          </a:prstGeom>
          <a:ln w="38100">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3C45CDA2-B0DE-F0A4-B7A4-F61B445E7693}"/>
              </a:ext>
            </a:extLst>
          </p:cNvPr>
          <p:cNvCxnSpPr>
            <a:cxnSpLocks/>
          </p:cNvCxnSpPr>
          <p:nvPr/>
        </p:nvCxnSpPr>
        <p:spPr>
          <a:xfrm flipH="1" flipV="1">
            <a:off x="7568244" y="3226281"/>
            <a:ext cx="1318980" cy="914400"/>
          </a:xfrm>
          <a:prstGeom prst="straightConnector1">
            <a:avLst/>
          </a:prstGeom>
          <a:ln w="38100">
            <a:solidFill>
              <a:schemeClr val="tx2"/>
            </a:solidFill>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85D2F516-69DC-C8EE-F0A0-0E8904E18C79}"/>
              </a:ext>
            </a:extLst>
          </p:cNvPr>
          <p:cNvSpPr txBox="1"/>
          <p:nvPr/>
        </p:nvSpPr>
        <p:spPr>
          <a:xfrm>
            <a:off x="4610648" y="4794641"/>
            <a:ext cx="2959202" cy="584775"/>
          </a:xfrm>
          <a:prstGeom prst="rect">
            <a:avLst/>
          </a:prstGeom>
          <a:noFill/>
        </p:spPr>
        <p:txBody>
          <a:bodyPr wrap="square" rtlCol="0">
            <a:spAutoFit/>
          </a:bodyPr>
          <a:lstStyle/>
          <a:p>
            <a:r>
              <a:rPr lang="en-US" sz="2000" dirty="0">
                <a:ea typeface="Cambria Math" panose="02040503050406030204" pitchFamily="18" charset="0"/>
              </a:rPr>
              <a:t>So how do we find </a:t>
            </a:r>
            <a:r>
              <a:rPr lang="en-US" altLang="en-US" sz="2400" b="1" dirty="0">
                <a:solidFill>
                  <a:schemeClr val="tx1"/>
                </a:solidFill>
                <a:latin typeface="Cambria Math" panose="02040503050406030204" pitchFamily="18" charset="0"/>
                <a:ea typeface="Cambria Math" panose="02040503050406030204" pitchFamily="18" charset="0"/>
              </a:rPr>
              <a:t>A</a:t>
            </a:r>
            <a:r>
              <a:rPr lang="en-US" altLang="en-US" sz="2400" i="1" baseline="-25000" dirty="0">
                <a:solidFill>
                  <a:schemeClr val="tx1"/>
                </a:solidFill>
                <a:latin typeface="Cambria Math" panose="02040503050406030204" pitchFamily="18" charset="0"/>
                <a:ea typeface="Cambria Math" panose="02040503050406030204" pitchFamily="18" charset="0"/>
              </a:rPr>
              <a:t>t</a:t>
            </a:r>
            <a:r>
              <a:rPr lang="en-US" sz="3200" dirty="0">
                <a:ea typeface="Cambria Math" panose="02040503050406030204" pitchFamily="18" charset="0"/>
              </a:rPr>
              <a:t> </a:t>
            </a:r>
            <a:r>
              <a:rPr lang="en-US" sz="2000" dirty="0">
                <a:ea typeface="Cambria Math" panose="02040503050406030204" pitchFamily="18" charset="0"/>
              </a:rPr>
              <a:t>?</a:t>
            </a:r>
          </a:p>
        </p:txBody>
      </p:sp>
    </p:spTree>
    <p:extLst>
      <p:ext uri="{BB962C8B-B14F-4D97-AF65-F5344CB8AC3E}">
        <p14:creationId xmlns:p14="http://schemas.microsoft.com/office/powerpoint/2010/main" val="1304804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74DA24-6466-CA73-4433-C7C17C8E05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AF6AA3-8A10-44A7-B271-B9B65585869F}"/>
              </a:ext>
            </a:extLst>
          </p:cNvPr>
          <p:cNvSpPr>
            <a:spLocks noGrp="1"/>
          </p:cNvSpPr>
          <p:nvPr>
            <p:ph type="title"/>
          </p:nvPr>
        </p:nvSpPr>
        <p:spPr/>
        <p:txBody>
          <a:bodyPr/>
          <a:lstStyle/>
          <a:p>
            <a:r>
              <a:rPr lang="en-US" dirty="0"/>
              <a:t>project() function</a:t>
            </a:r>
          </a:p>
        </p:txBody>
      </p:sp>
      <p:pic>
        <p:nvPicPr>
          <p:cNvPr id="4" name="Picture 3">
            <a:extLst>
              <a:ext uri="{FF2B5EF4-FFF2-40B4-BE49-F238E27FC236}">
                <a16:creationId xmlns:a16="http://schemas.microsoft.com/office/drawing/2014/main" id="{C4F7C31D-A557-B01F-61EF-B550D004DAE5}"/>
              </a:ext>
            </a:extLst>
          </p:cNvPr>
          <p:cNvPicPr>
            <a:picLocks noChangeAspect="1"/>
          </p:cNvPicPr>
          <p:nvPr/>
        </p:nvPicPr>
        <p:blipFill>
          <a:blip r:embed="rId2"/>
          <a:stretch>
            <a:fillRect/>
          </a:stretch>
        </p:blipFill>
        <p:spPr>
          <a:xfrm>
            <a:off x="9580791" y="5729130"/>
            <a:ext cx="2398772" cy="450941"/>
          </a:xfrm>
          <a:prstGeom prst="rect">
            <a:avLst/>
          </a:prstGeom>
        </p:spPr>
      </p:pic>
      <p:pic>
        <p:nvPicPr>
          <p:cNvPr id="7" name="Picture 6">
            <a:extLst>
              <a:ext uri="{FF2B5EF4-FFF2-40B4-BE49-F238E27FC236}">
                <a16:creationId xmlns:a16="http://schemas.microsoft.com/office/drawing/2014/main" id="{EB06EBC8-5962-ED5E-FF8B-BD7B1102E620}"/>
              </a:ext>
            </a:extLst>
          </p:cNvPr>
          <p:cNvPicPr>
            <a:picLocks noChangeAspect="1"/>
          </p:cNvPicPr>
          <p:nvPr/>
        </p:nvPicPr>
        <p:blipFill>
          <a:blip r:embed="rId3"/>
          <a:stretch>
            <a:fillRect/>
          </a:stretch>
        </p:blipFill>
        <p:spPr>
          <a:xfrm>
            <a:off x="3294437" y="2165230"/>
            <a:ext cx="5603126" cy="498265"/>
          </a:xfrm>
          <a:prstGeom prst="rect">
            <a:avLst/>
          </a:prstGeom>
        </p:spPr>
      </p:pic>
      <p:sp>
        <p:nvSpPr>
          <p:cNvPr id="8" name="Content Placeholder 2">
            <a:extLst>
              <a:ext uri="{FF2B5EF4-FFF2-40B4-BE49-F238E27FC236}">
                <a16:creationId xmlns:a16="http://schemas.microsoft.com/office/drawing/2014/main" id="{E17B695D-DFCE-38AA-53DB-EF9B4E558E54}"/>
              </a:ext>
            </a:extLst>
          </p:cNvPr>
          <p:cNvSpPr txBox="1">
            <a:spLocks/>
          </p:cNvSpPr>
          <p:nvPr/>
        </p:nvSpPr>
        <p:spPr>
          <a:xfrm>
            <a:off x="1259457" y="881024"/>
            <a:ext cx="10058400" cy="302787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endParaRPr lang="en-US" sz="6600" baseline="-25000" dirty="0">
              <a:latin typeface="Cambria Math" panose="02040503050406030204" pitchFamily="18" charset="0"/>
              <a:ea typeface="Cambria Math" panose="02040503050406030204" pitchFamily="18" charset="0"/>
            </a:endParaRPr>
          </a:p>
          <a:p>
            <a:pPr algn="ctr"/>
            <a:endParaRPr lang="en-US" sz="6600" baseline="-25000" dirty="0">
              <a:latin typeface="Cambria Math" panose="02040503050406030204" pitchFamily="18" charset="0"/>
              <a:ea typeface="Cambria Math" panose="02040503050406030204" pitchFamily="18" charset="0"/>
            </a:endParaRPr>
          </a:p>
          <a:p>
            <a:pPr algn="ctr"/>
            <a:endParaRPr lang="en-US" sz="6600" baseline="-25000" dirty="0">
              <a:latin typeface="Cambria Math" panose="02040503050406030204" pitchFamily="18" charset="0"/>
              <a:ea typeface="Cambria Math" panose="02040503050406030204" pitchFamily="18" charset="0"/>
            </a:endParaRPr>
          </a:p>
          <a:p>
            <a:pPr algn="ctr"/>
            <a:r>
              <a:rPr lang="en-US" sz="3200" baseline="-25000" dirty="0">
                <a:latin typeface="Cambria Math" panose="02040503050406030204" pitchFamily="18" charset="0"/>
                <a:ea typeface="Cambria Math" panose="02040503050406030204" pitchFamily="18" charset="0"/>
              </a:rPr>
              <a:t>Population Matrix           Population vector at time 0      	Time interval you want to 			(# in each life-stage)  			project to </a:t>
            </a:r>
          </a:p>
        </p:txBody>
      </p:sp>
      <p:cxnSp>
        <p:nvCxnSpPr>
          <p:cNvPr id="10" name="Straight Arrow Connector 9">
            <a:extLst>
              <a:ext uri="{FF2B5EF4-FFF2-40B4-BE49-F238E27FC236}">
                <a16:creationId xmlns:a16="http://schemas.microsoft.com/office/drawing/2014/main" id="{5C2972FC-9404-EA90-585E-6074D0F83BBF}"/>
              </a:ext>
            </a:extLst>
          </p:cNvPr>
          <p:cNvCxnSpPr>
            <a:cxnSpLocks/>
          </p:cNvCxnSpPr>
          <p:nvPr/>
        </p:nvCxnSpPr>
        <p:spPr>
          <a:xfrm flipV="1">
            <a:off x="3114136" y="2782019"/>
            <a:ext cx="2053087" cy="530525"/>
          </a:xfrm>
          <a:prstGeom prst="straightConnector1">
            <a:avLst/>
          </a:prstGeom>
          <a:ln w="38100">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2E2A4FF0-05EA-A2A6-A832-01854BE09440}"/>
              </a:ext>
            </a:extLst>
          </p:cNvPr>
          <p:cNvCxnSpPr>
            <a:cxnSpLocks/>
          </p:cNvCxnSpPr>
          <p:nvPr/>
        </p:nvCxnSpPr>
        <p:spPr>
          <a:xfrm flipV="1">
            <a:off x="5633049" y="2782019"/>
            <a:ext cx="577970" cy="530525"/>
          </a:xfrm>
          <a:prstGeom prst="straightConnector1">
            <a:avLst/>
          </a:prstGeom>
          <a:ln w="38100">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473BF7B5-7B56-5DA0-EE25-4AF1A4F2EFD6}"/>
              </a:ext>
            </a:extLst>
          </p:cNvPr>
          <p:cNvCxnSpPr>
            <a:cxnSpLocks/>
          </p:cNvCxnSpPr>
          <p:nvPr/>
        </p:nvCxnSpPr>
        <p:spPr>
          <a:xfrm flipH="1" flipV="1">
            <a:off x="8169215" y="2782019"/>
            <a:ext cx="966159" cy="547777"/>
          </a:xfrm>
          <a:prstGeom prst="straightConnector1">
            <a:avLst/>
          </a:prstGeom>
          <a:ln w="38100">
            <a:solidFill>
              <a:schemeClr val="tx2"/>
            </a:solidFill>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FB194E9E-183C-561A-99C8-8D8EF28B98D4}"/>
              </a:ext>
            </a:extLst>
          </p:cNvPr>
          <p:cNvSpPr txBox="1"/>
          <p:nvPr/>
        </p:nvSpPr>
        <p:spPr>
          <a:xfrm>
            <a:off x="1181818" y="4364966"/>
            <a:ext cx="9973861" cy="1200329"/>
          </a:xfrm>
          <a:prstGeom prst="rect">
            <a:avLst/>
          </a:prstGeom>
          <a:noFill/>
        </p:spPr>
        <p:txBody>
          <a:bodyPr wrap="square" rtlCol="0">
            <a:spAutoFit/>
          </a:bodyPr>
          <a:lstStyle/>
          <a:p>
            <a:r>
              <a:rPr lang="en-US" dirty="0"/>
              <a:t>Last time, we fed a single population matrix into the project() function. We can instead feed it a list of matrices. Each time it projects a new time-step, it will randomly select one of the matrices to use in calculating the next population size and vector. We also have the option to weight certain matrices higher or lower than the default selection probability. Why might we want to do that?</a:t>
            </a:r>
          </a:p>
        </p:txBody>
      </p:sp>
    </p:spTree>
    <p:extLst>
      <p:ext uri="{BB962C8B-B14F-4D97-AF65-F5344CB8AC3E}">
        <p14:creationId xmlns:p14="http://schemas.microsoft.com/office/powerpoint/2010/main" val="3485169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AB7E7BB-8CDB-CB66-F501-B9B26EE92C47}"/>
              </a:ext>
            </a:extLst>
          </p:cNvPr>
          <p:cNvPicPr>
            <a:picLocks noChangeAspect="1"/>
          </p:cNvPicPr>
          <p:nvPr/>
        </p:nvPicPr>
        <p:blipFill rotWithShape="1">
          <a:blip r:embed="rId2"/>
          <a:srcRect b="15625"/>
          <a:stretch/>
        </p:blipFill>
        <p:spPr>
          <a:xfrm>
            <a:off x="-1" y="1"/>
            <a:ext cx="12192001" cy="6858000"/>
          </a:xfrm>
          <a:prstGeom prst="rect">
            <a:avLst/>
          </a:prstGeom>
        </p:spPr>
      </p:pic>
      <p:sp>
        <p:nvSpPr>
          <p:cNvPr id="2" name="Title 1">
            <a:extLst>
              <a:ext uri="{FF2B5EF4-FFF2-40B4-BE49-F238E27FC236}">
                <a16:creationId xmlns:a16="http://schemas.microsoft.com/office/drawing/2014/main" id="{BABF8B8D-BE13-D134-D52A-30FF48AAA8F0}"/>
              </a:ext>
            </a:extLst>
          </p:cNvPr>
          <p:cNvSpPr>
            <a:spLocks noGrp="1"/>
          </p:cNvSpPr>
          <p:nvPr>
            <p:ph type="title"/>
          </p:nvPr>
        </p:nvSpPr>
        <p:spPr>
          <a:xfrm>
            <a:off x="260518" y="753707"/>
            <a:ext cx="5933248" cy="1450757"/>
          </a:xfrm>
        </p:spPr>
        <p:txBody>
          <a:bodyPr>
            <a:normAutofit fontScale="90000"/>
          </a:bodyPr>
          <a:lstStyle/>
          <a:p>
            <a:pPr algn="ctr"/>
            <a:r>
              <a:rPr lang="en-US" dirty="0">
                <a:solidFill>
                  <a:schemeClr val="bg1"/>
                </a:solidFill>
              </a:rPr>
              <a:t>Stochastic Projection</a:t>
            </a:r>
            <a:br>
              <a:rPr lang="en-US" dirty="0">
                <a:solidFill>
                  <a:schemeClr val="bg1"/>
                </a:solidFill>
              </a:rPr>
            </a:br>
            <a:r>
              <a:rPr lang="en-US" sz="2700" i="1" dirty="0">
                <a:solidFill>
                  <a:schemeClr val="bg1"/>
                </a:solidFill>
                <a:ea typeface="Cambria Math" panose="02040503050406030204" pitchFamily="18" charset="0"/>
              </a:rPr>
              <a:t>featuring</a:t>
            </a:r>
            <a:br>
              <a:rPr lang="en-US" i="1" dirty="0">
                <a:solidFill>
                  <a:schemeClr val="bg1"/>
                </a:solidFill>
                <a:ea typeface="Cambria Math" panose="02040503050406030204" pitchFamily="18" charset="0"/>
              </a:rPr>
            </a:br>
            <a:r>
              <a:rPr lang="en-US" dirty="0">
                <a:solidFill>
                  <a:schemeClr val="bg1"/>
                </a:solidFill>
              </a:rPr>
              <a:t>Charismatic Megafauna!</a:t>
            </a:r>
          </a:p>
        </p:txBody>
      </p:sp>
      <p:sp>
        <p:nvSpPr>
          <p:cNvPr id="14" name="TextBox 13">
            <a:extLst>
              <a:ext uri="{FF2B5EF4-FFF2-40B4-BE49-F238E27FC236}">
                <a16:creationId xmlns:a16="http://schemas.microsoft.com/office/drawing/2014/main" id="{32296370-214D-F7B4-05AC-2A37142B028C}"/>
              </a:ext>
            </a:extLst>
          </p:cNvPr>
          <p:cNvSpPr txBox="1"/>
          <p:nvPr/>
        </p:nvSpPr>
        <p:spPr>
          <a:xfrm>
            <a:off x="5010325" y="5411795"/>
            <a:ext cx="6538822" cy="1384995"/>
          </a:xfrm>
          <a:prstGeom prst="rect">
            <a:avLst/>
          </a:prstGeom>
          <a:noFill/>
        </p:spPr>
        <p:txBody>
          <a:bodyPr wrap="square" rtlCol="0">
            <a:spAutoFit/>
          </a:bodyPr>
          <a:lstStyle/>
          <a:p>
            <a:r>
              <a:rPr lang="en-US" sz="1400" kern="100" dirty="0">
                <a:effectLst/>
                <a:latin typeface="+mj-lt"/>
                <a:ea typeface="Aptos" panose="020B0004020202020204" pitchFamily="34" charset="0"/>
                <a:cs typeface="Times New Roman" panose="02020603050405020304" pitchFamily="18" charset="0"/>
              </a:rPr>
              <a:t>Stochastic projections conducted in </a:t>
            </a:r>
            <a:r>
              <a:rPr lang="en-US" sz="1400" kern="100" dirty="0" err="1">
                <a:effectLst/>
                <a:latin typeface="+mj-lt"/>
                <a:ea typeface="Aptos" panose="020B0004020202020204" pitchFamily="34" charset="0"/>
                <a:cs typeface="Times New Roman" panose="02020603050405020304" pitchFamily="18" charset="0"/>
              </a:rPr>
              <a:t>popdemo</a:t>
            </a:r>
            <a:r>
              <a:rPr lang="en-US" sz="1400" kern="100" dirty="0">
                <a:effectLst/>
                <a:latin typeface="+mj-lt"/>
                <a:ea typeface="Aptos" panose="020B0004020202020204" pitchFamily="34" charset="0"/>
                <a:cs typeface="Times New Roman" panose="02020603050405020304" pitchFamily="18" charset="0"/>
              </a:rPr>
              <a:t> contributed to the listing of polar bears as threatened under the Endangered Species Act in 2008.</a:t>
            </a:r>
          </a:p>
          <a:p>
            <a:r>
              <a:rPr lang="en-US" sz="1400" kern="100" dirty="0">
                <a:effectLst/>
                <a:latin typeface="+mj-lt"/>
                <a:ea typeface="Aptos" panose="020B0004020202020204" pitchFamily="34" charset="0"/>
                <a:cs typeface="Times New Roman" panose="02020603050405020304" pitchFamily="18" charset="0"/>
              </a:rPr>
              <a:t> </a:t>
            </a:r>
          </a:p>
          <a:p>
            <a:r>
              <a:rPr lang="en-US" sz="1400" kern="100" dirty="0">
                <a:effectLst/>
                <a:latin typeface="+mj-lt"/>
                <a:ea typeface="Aptos" panose="020B0004020202020204" pitchFamily="34" charset="0"/>
                <a:cs typeface="Times New Roman" panose="02020603050405020304" pitchFamily="18" charset="0"/>
              </a:rPr>
              <a:t>Hunter, C.M., Caswell, H., Runge, M.C., </a:t>
            </a:r>
            <a:r>
              <a:rPr lang="en-US" sz="1400" kern="100" dirty="0" err="1">
                <a:effectLst/>
                <a:latin typeface="+mj-lt"/>
                <a:ea typeface="Aptos" panose="020B0004020202020204" pitchFamily="34" charset="0"/>
                <a:cs typeface="Times New Roman" panose="02020603050405020304" pitchFamily="18" charset="0"/>
              </a:rPr>
              <a:t>Regehr</a:t>
            </a:r>
            <a:r>
              <a:rPr lang="en-US" sz="1400" kern="100" dirty="0">
                <a:effectLst/>
                <a:latin typeface="+mj-lt"/>
                <a:ea typeface="Aptos" panose="020B0004020202020204" pitchFamily="34" charset="0"/>
                <a:cs typeface="Times New Roman" panose="02020603050405020304" pitchFamily="18" charset="0"/>
              </a:rPr>
              <a:t>, E.V., </a:t>
            </a:r>
            <a:r>
              <a:rPr lang="en-US" sz="1400" kern="100" dirty="0" err="1">
                <a:effectLst/>
                <a:latin typeface="+mj-lt"/>
                <a:ea typeface="Aptos" panose="020B0004020202020204" pitchFamily="34" charset="0"/>
                <a:cs typeface="Times New Roman" panose="02020603050405020304" pitchFamily="18" charset="0"/>
              </a:rPr>
              <a:t>Amstrup</a:t>
            </a:r>
            <a:r>
              <a:rPr lang="en-US" sz="1400" kern="100" dirty="0">
                <a:effectLst/>
                <a:latin typeface="+mj-lt"/>
                <a:ea typeface="Aptos" panose="020B0004020202020204" pitchFamily="34" charset="0"/>
                <a:cs typeface="Times New Roman" panose="02020603050405020304" pitchFamily="18" charset="0"/>
              </a:rPr>
              <a:t>, S.C. and Stirling, I. (2010), Climate change threatens polar bear populations: a stochastic demographic analysis. Ecology, 91: 2883-2897. </a:t>
            </a:r>
            <a:r>
              <a:rPr lang="en-US" sz="1400" u="sng" kern="100" dirty="0">
                <a:solidFill>
                  <a:srgbClr val="0000FF"/>
                </a:solidFill>
                <a:effectLst/>
                <a:latin typeface="+mj-lt"/>
                <a:ea typeface="Aptos" panose="020B0004020202020204" pitchFamily="34" charset="0"/>
                <a:cs typeface="Times New Roman" panose="02020603050405020304" pitchFamily="18" charset="0"/>
                <a:hlinkClick r:id="rId3"/>
              </a:rPr>
              <a:t>https://doi.org/10.1890/09-1641.1</a:t>
            </a:r>
            <a:endParaRPr lang="en-US" sz="1400" kern="100" dirty="0">
              <a:effectLst/>
              <a:latin typeface="+mj-lt"/>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343448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AF9F8-EDD0-E18A-0EA6-1A4F51DA41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7EFA7F-3285-879B-3912-C63B7003426A}"/>
              </a:ext>
            </a:extLst>
          </p:cNvPr>
          <p:cNvSpPr>
            <a:spLocks noGrp="1"/>
          </p:cNvSpPr>
          <p:nvPr>
            <p:ph type="title"/>
          </p:nvPr>
        </p:nvSpPr>
        <p:spPr/>
        <p:txBody>
          <a:bodyPr/>
          <a:lstStyle/>
          <a:p>
            <a:r>
              <a:rPr lang="en-US" dirty="0"/>
              <a:t>Stochastic Projection</a:t>
            </a:r>
          </a:p>
        </p:txBody>
      </p:sp>
      <p:pic>
        <p:nvPicPr>
          <p:cNvPr id="4" name="Picture 3">
            <a:extLst>
              <a:ext uri="{FF2B5EF4-FFF2-40B4-BE49-F238E27FC236}">
                <a16:creationId xmlns:a16="http://schemas.microsoft.com/office/drawing/2014/main" id="{7DAD618E-7C72-4532-0B1F-26CB7AC27C1A}"/>
              </a:ext>
            </a:extLst>
          </p:cNvPr>
          <p:cNvPicPr>
            <a:picLocks noChangeAspect="1"/>
          </p:cNvPicPr>
          <p:nvPr/>
        </p:nvPicPr>
        <p:blipFill>
          <a:blip r:embed="rId2"/>
          <a:stretch>
            <a:fillRect/>
          </a:stretch>
        </p:blipFill>
        <p:spPr>
          <a:xfrm>
            <a:off x="9580791" y="5729130"/>
            <a:ext cx="2398772" cy="450941"/>
          </a:xfrm>
          <a:prstGeom prst="rect">
            <a:avLst/>
          </a:prstGeom>
        </p:spPr>
      </p:pic>
      <p:pic>
        <p:nvPicPr>
          <p:cNvPr id="13" name="Content Placeholder 12">
            <a:extLst>
              <a:ext uri="{FF2B5EF4-FFF2-40B4-BE49-F238E27FC236}">
                <a16:creationId xmlns:a16="http://schemas.microsoft.com/office/drawing/2014/main" id="{26225676-7783-6E2E-B12E-206B51449F26}"/>
              </a:ext>
            </a:extLst>
          </p:cNvPr>
          <p:cNvPicPr>
            <a:picLocks noGrp="1" noChangeAspect="1"/>
          </p:cNvPicPr>
          <p:nvPr>
            <p:ph idx="1"/>
          </p:nvPr>
        </p:nvPicPr>
        <p:blipFill rotWithShape="1">
          <a:blip r:embed="rId3"/>
          <a:srcRect b="39794"/>
          <a:stretch/>
        </p:blipFill>
        <p:spPr>
          <a:xfrm>
            <a:off x="5294154" y="2462557"/>
            <a:ext cx="2978577" cy="3380952"/>
          </a:xfrm>
        </p:spPr>
      </p:pic>
      <p:pic>
        <p:nvPicPr>
          <p:cNvPr id="14" name="Content Placeholder 12">
            <a:extLst>
              <a:ext uri="{FF2B5EF4-FFF2-40B4-BE49-F238E27FC236}">
                <a16:creationId xmlns:a16="http://schemas.microsoft.com/office/drawing/2014/main" id="{21410744-AD6A-BBB0-5CCB-67D466848408}"/>
              </a:ext>
            </a:extLst>
          </p:cNvPr>
          <p:cNvPicPr>
            <a:picLocks noChangeAspect="1"/>
          </p:cNvPicPr>
          <p:nvPr/>
        </p:nvPicPr>
        <p:blipFill rotWithShape="1">
          <a:blip r:embed="rId3"/>
          <a:srcRect t="60301"/>
          <a:stretch/>
        </p:blipFill>
        <p:spPr>
          <a:xfrm>
            <a:off x="8360373" y="2471380"/>
            <a:ext cx="2922088" cy="2187080"/>
          </a:xfrm>
          <a:prstGeom prst="rect">
            <a:avLst/>
          </a:prstGeom>
        </p:spPr>
      </p:pic>
      <p:sp>
        <p:nvSpPr>
          <p:cNvPr id="15" name="TextBox 14">
            <a:extLst>
              <a:ext uri="{FF2B5EF4-FFF2-40B4-BE49-F238E27FC236}">
                <a16:creationId xmlns:a16="http://schemas.microsoft.com/office/drawing/2014/main" id="{497A9711-AE88-8070-4CBB-93F69E9425EF}"/>
              </a:ext>
            </a:extLst>
          </p:cNvPr>
          <p:cNvSpPr txBox="1"/>
          <p:nvPr/>
        </p:nvSpPr>
        <p:spPr>
          <a:xfrm>
            <a:off x="1097280" y="2087592"/>
            <a:ext cx="3931214" cy="1754326"/>
          </a:xfrm>
          <a:prstGeom prst="rect">
            <a:avLst/>
          </a:prstGeom>
          <a:noFill/>
        </p:spPr>
        <p:txBody>
          <a:bodyPr wrap="square" rtlCol="0">
            <a:spAutoFit/>
          </a:bodyPr>
          <a:lstStyle/>
          <a:p>
            <a:r>
              <a:rPr lang="en-US" dirty="0"/>
              <a:t>The polar bear data from Hunter et al 2010 has population matrices for 5 years (2001 – 2005). We’ll feed this into the project() function as A.</a:t>
            </a:r>
          </a:p>
          <a:p>
            <a:endParaRPr lang="en-US" dirty="0"/>
          </a:p>
          <a:p>
            <a:endParaRPr lang="en-US" dirty="0"/>
          </a:p>
        </p:txBody>
      </p:sp>
      <p:pic>
        <p:nvPicPr>
          <p:cNvPr id="19" name="Picture 18" descr="Two white bears on the ground&#10;&#10;Description automatically generated">
            <a:extLst>
              <a:ext uri="{FF2B5EF4-FFF2-40B4-BE49-F238E27FC236}">
                <a16:creationId xmlns:a16="http://schemas.microsoft.com/office/drawing/2014/main" id="{8D177442-6220-72FB-D1A6-707AFA025E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118" y="3760454"/>
            <a:ext cx="3931215" cy="2212452"/>
          </a:xfrm>
          <a:prstGeom prst="rect">
            <a:avLst/>
          </a:prstGeom>
        </p:spPr>
      </p:pic>
      <p:sp>
        <p:nvSpPr>
          <p:cNvPr id="20" name="TextBox 19">
            <a:extLst>
              <a:ext uri="{FF2B5EF4-FFF2-40B4-BE49-F238E27FC236}">
                <a16:creationId xmlns:a16="http://schemas.microsoft.com/office/drawing/2014/main" id="{1D493219-9DD2-038B-FB80-9E74C91CE041}"/>
              </a:ext>
            </a:extLst>
          </p:cNvPr>
          <p:cNvSpPr txBox="1"/>
          <p:nvPr/>
        </p:nvSpPr>
        <p:spPr>
          <a:xfrm>
            <a:off x="5294154" y="2093225"/>
            <a:ext cx="2922088" cy="369332"/>
          </a:xfrm>
          <a:prstGeom prst="rect">
            <a:avLst/>
          </a:prstGeom>
          <a:noFill/>
        </p:spPr>
        <p:txBody>
          <a:bodyPr wrap="square" rtlCol="0">
            <a:spAutoFit/>
          </a:bodyPr>
          <a:lstStyle/>
          <a:p>
            <a:r>
              <a:rPr lang="en-US" dirty="0"/>
              <a:t>Good sea ice years</a:t>
            </a:r>
          </a:p>
        </p:txBody>
      </p:sp>
      <p:sp>
        <p:nvSpPr>
          <p:cNvPr id="21" name="TextBox 20">
            <a:extLst>
              <a:ext uri="{FF2B5EF4-FFF2-40B4-BE49-F238E27FC236}">
                <a16:creationId xmlns:a16="http://schemas.microsoft.com/office/drawing/2014/main" id="{1AAF388A-581E-BAD6-D686-5332B36B7F56}"/>
              </a:ext>
            </a:extLst>
          </p:cNvPr>
          <p:cNvSpPr txBox="1"/>
          <p:nvPr/>
        </p:nvSpPr>
        <p:spPr>
          <a:xfrm>
            <a:off x="8360373" y="2093225"/>
            <a:ext cx="2922088" cy="369332"/>
          </a:xfrm>
          <a:prstGeom prst="rect">
            <a:avLst/>
          </a:prstGeom>
          <a:noFill/>
        </p:spPr>
        <p:txBody>
          <a:bodyPr wrap="square" rtlCol="0">
            <a:spAutoFit/>
          </a:bodyPr>
          <a:lstStyle/>
          <a:p>
            <a:r>
              <a:rPr lang="en-US" dirty="0"/>
              <a:t>Bad sea ice years</a:t>
            </a:r>
          </a:p>
        </p:txBody>
      </p:sp>
      <p:sp>
        <p:nvSpPr>
          <p:cNvPr id="22" name="TextBox 21">
            <a:extLst>
              <a:ext uri="{FF2B5EF4-FFF2-40B4-BE49-F238E27FC236}">
                <a16:creationId xmlns:a16="http://schemas.microsoft.com/office/drawing/2014/main" id="{524936F2-AAA8-F02D-5E76-FCF2D4586E3F}"/>
              </a:ext>
            </a:extLst>
          </p:cNvPr>
          <p:cNvSpPr txBox="1"/>
          <p:nvPr/>
        </p:nvSpPr>
        <p:spPr>
          <a:xfrm>
            <a:off x="8360373" y="4735902"/>
            <a:ext cx="2978577" cy="830997"/>
          </a:xfrm>
          <a:prstGeom prst="rect">
            <a:avLst/>
          </a:prstGeom>
          <a:noFill/>
        </p:spPr>
        <p:txBody>
          <a:bodyPr wrap="square" rtlCol="0">
            <a:spAutoFit/>
          </a:bodyPr>
          <a:lstStyle/>
          <a:p>
            <a:r>
              <a:rPr lang="en-US" sz="1600" dirty="0"/>
              <a:t>Note: In 2004 and 2005, sea ice conditions were bad enough to drive population decline.</a:t>
            </a:r>
          </a:p>
        </p:txBody>
      </p:sp>
    </p:spTree>
    <p:extLst>
      <p:ext uri="{BB962C8B-B14F-4D97-AF65-F5344CB8AC3E}">
        <p14:creationId xmlns:p14="http://schemas.microsoft.com/office/powerpoint/2010/main" val="13720205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CBA6D-AC47-927F-9EA3-41CE0A7A1B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BC44D6-7C53-4C1C-2BF6-C380E8358C22}"/>
              </a:ext>
            </a:extLst>
          </p:cNvPr>
          <p:cNvSpPr>
            <a:spLocks noGrp="1"/>
          </p:cNvSpPr>
          <p:nvPr>
            <p:ph type="title"/>
          </p:nvPr>
        </p:nvSpPr>
        <p:spPr/>
        <p:txBody>
          <a:bodyPr/>
          <a:lstStyle/>
          <a:p>
            <a:r>
              <a:rPr lang="en-US" dirty="0"/>
              <a:t>Stochastic Projection with project()</a:t>
            </a:r>
          </a:p>
        </p:txBody>
      </p:sp>
      <p:pic>
        <p:nvPicPr>
          <p:cNvPr id="4" name="Picture 3">
            <a:extLst>
              <a:ext uri="{FF2B5EF4-FFF2-40B4-BE49-F238E27FC236}">
                <a16:creationId xmlns:a16="http://schemas.microsoft.com/office/drawing/2014/main" id="{A6BC8A09-5A46-4FE3-3C4E-BC62A1E61E23}"/>
              </a:ext>
            </a:extLst>
          </p:cNvPr>
          <p:cNvPicPr>
            <a:picLocks noChangeAspect="1"/>
          </p:cNvPicPr>
          <p:nvPr/>
        </p:nvPicPr>
        <p:blipFill>
          <a:blip r:embed="rId2"/>
          <a:stretch>
            <a:fillRect/>
          </a:stretch>
        </p:blipFill>
        <p:spPr>
          <a:xfrm>
            <a:off x="9580791" y="5729130"/>
            <a:ext cx="2398772" cy="450941"/>
          </a:xfrm>
          <a:prstGeom prst="rect">
            <a:avLst/>
          </a:prstGeom>
        </p:spPr>
      </p:pic>
      <p:pic>
        <p:nvPicPr>
          <p:cNvPr id="7" name="Picture 6">
            <a:extLst>
              <a:ext uri="{FF2B5EF4-FFF2-40B4-BE49-F238E27FC236}">
                <a16:creationId xmlns:a16="http://schemas.microsoft.com/office/drawing/2014/main" id="{DDCB2B8E-F2E4-E302-700D-0A2809E5E6E9}"/>
              </a:ext>
            </a:extLst>
          </p:cNvPr>
          <p:cNvPicPr>
            <a:picLocks noChangeAspect="1"/>
          </p:cNvPicPr>
          <p:nvPr/>
        </p:nvPicPr>
        <p:blipFill>
          <a:blip r:embed="rId3"/>
          <a:stretch>
            <a:fillRect/>
          </a:stretch>
        </p:blipFill>
        <p:spPr>
          <a:xfrm>
            <a:off x="1097280" y="1972442"/>
            <a:ext cx="7194981" cy="843098"/>
          </a:xfrm>
          <a:prstGeom prst="rect">
            <a:avLst/>
          </a:prstGeom>
        </p:spPr>
      </p:pic>
      <p:pic>
        <p:nvPicPr>
          <p:cNvPr id="8" name="Picture 7">
            <a:extLst>
              <a:ext uri="{FF2B5EF4-FFF2-40B4-BE49-F238E27FC236}">
                <a16:creationId xmlns:a16="http://schemas.microsoft.com/office/drawing/2014/main" id="{9EF412C9-BFD4-3784-7ACB-7108C2104212}"/>
              </a:ext>
            </a:extLst>
          </p:cNvPr>
          <p:cNvPicPr>
            <a:picLocks noChangeAspect="1"/>
          </p:cNvPicPr>
          <p:nvPr/>
        </p:nvPicPr>
        <p:blipFill rotWithShape="1">
          <a:blip r:embed="rId4"/>
          <a:srcRect t="12634"/>
          <a:stretch/>
        </p:blipFill>
        <p:spPr>
          <a:xfrm>
            <a:off x="1097280" y="2914706"/>
            <a:ext cx="3956367" cy="2683837"/>
          </a:xfrm>
          <a:prstGeom prst="rect">
            <a:avLst/>
          </a:prstGeom>
        </p:spPr>
      </p:pic>
      <p:sp>
        <p:nvSpPr>
          <p:cNvPr id="10" name="TextBox 9">
            <a:extLst>
              <a:ext uri="{FF2B5EF4-FFF2-40B4-BE49-F238E27FC236}">
                <a16:creationId xmlns:a16="http://schemas.microsoft.com/office/drawing/2014/main" id="{9775249C-9155-1B17-CDD3-8199F8FEE643}"/>
              </a:ext>
            </a:extLst>
          </p:cNvPr>
          <p:cNvSpPr txBox="1"/>
          <p:nvPr/>
        </p:nvSpPr>
        <p:spPr>
          <a:xfrm>
            <a:off x="5053647" y="2914706"/>
            <a:ext cx="6102033" cy="1200329"/>
          </a:xfrm>
          <a:prstGeom prst="rect">
            <a:avLst/>
          </a:prstGeom>
          <a:noFill/>
        </p:spPr>
        <p:txBody>
          <a:bodyPr wrap="square" rtlCol="0">
            <a:spAutoFit/>
          </a:bodyPr>
          <a:lstStyle/>
          <a:p>
            <a:r>
              <a:rPr lang="en-US" dirty="0"/>
              <a:t>This usage of project() randomly selects a matrix out of the 5 provided each time it projects  time-step. We can check its selections using the </a:t>
            </a:r>
            <a:r>
              <a:rPr lang="en-US" dirty="0" err="1"/>
              <a:t>Aseq</a:t>
            </a:r>
            <a:r>
              <a:rPr lang="en-US" dirty="0"/>
              <a:t>() function. We will later use this function to assign unequal probabilities to each matrix.</a:t>
            </a:r>
          </a:p>
        </p:txBody>
      </p:sp>
      <p:pic>
        <p:nvPicPr>
          <p:cNvPr id="12" name="Picture 11">
            <a:extLst>
              <a:ext uri="{FF2B5EF4-FFF2-40B4-BE49-F238E27FC236}">
                <a16:creationId xmlns:a16="http://schemas.microsoft.com/office/drawing/2014/main" id="{7F1E46C8-9177-69C3-3E18-F5CA3544CD40}"/>
              </a:ext>
            </a:extLst>
          </p:cNvPr>
          <p:cNvPicPr>
            <a:picLocks noChangeAspect="1"/>
          </p:cNvPicPr>
          <p:nvPr/>
        </p:nvPicPr>
        <p:blipFill>
          <a:blip r:embed="rId5"/>
          <a:stretch>
            <a:fillRect/>
          </a:stretch>
        </p:blipFill>
        <p:spPr>
          <a:xfrm>
            <a:off x="5075210" y="4256624"/>
            <a:ext cx="6074329" cy="1109006"/>
          </a:xfrm>
          <a:prstGeom prst="rect">
            <a:avLst/>
          </a:prstGeom>
        </p:spPr>
      </p:pic>
    </p:spTree>
    <p:extLst>
      <p:ext uri="{BB962C8B-B14F-4D97-AF65-F5344CB8AC3E}">
        <p14:creationId xmlns:p14="http://schemas.microsoft.com/office/powerpoint/2010/main" val="2428363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BE3A5-89C5-A0F1-E070-1A791C08AA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F7B439-7AB4-9A32-341F-4E93404751F7}"/>
              </a:ext>
            </a:extLst>
          </p:cNvPr>
          <p:cNvSpPr>
            <a:spLocks noGrp="1"/>
          </p:cNvSpPr>
          <p:nvPr>
            <p:ph type="title"/>
          </p:nvPr>
        </p:nvSpPr>
        <p:spPr/>
        <p:txBody>
          <a:bodyPr/>
          <a:lstStyle/>
          <a:p>
            <a:r>
              <a:rPr lang="en-US" dirty="0"/>
              <a:t>Stochastic Projection with project()</a:t>
            </a:r>
          </a:p>
        </p:txBody>
      </p:sp>
      <p:pic>
        <p:nvPicPr>
          <p:cNvPr id="4" name="Picture 3">
            <a:extLst>
              <a:ext uri="{FF2B5EF4-FFF2-40B4-BE49-F238E27FC236}">
                <a16:creationId xmlns:a16="http://schemas.microsoft.com/office/drawing/2014/main" id="{CAB33046-BBE6-C6FE-8BCD-606568DE5D9B}"/>
              </a:ext>
            </a:extLst>
          </p:cNvPr>
          <p:cNvPicPr>
            <a:picLocks noChangeAspect="1"/>
          </p:cNvPicPr>
          <p:nvPr/>
        </p:nvPicPr>
        <p:blipFill>
          <a:blip r:embed="rId2"/>
          <a:stretch>
            <a:fillRect/>
          </a:stretch>
        </p:blipFill>
        <p:spPr>
          <a:xfrm>
            <a:off x="9580791" y="5729130"/>
            <a:ext cx="2398772" cy="450941"/>
          </a:xfrm>
          <a:prstGeom prst="rect">
            <a:avLst/>
          </a:prstGeom>
        </p:spPr>
      </p:pic>
      <p:pic>
        <p:nvPicPr>
          <p:cNvPr id="5" name="Picture 4">
            <a:extLst>
              <a:ext uri="{FF2B5EF4-FFF2-40B4-BE49-F238E27FC236}">
                <a16:creationId xmlns:a16="http://schemas.microsoft.com/office/drawing/2014/main" id="{8ADA9C2A-47DE-71D1-AB37-7B77DC244164}"/>
              </a:ext>
            </a:extLst>
          </p:cNvPr>
          <p:cNvPicPr>
            <a:picLocks noChangeAspect="1"/>
          </p:cNvPicPr>
          <p:nvPr/>
        </p:nvPicPr>
        <p:blipFill>
          <a:blip r:embed="rId3"/>
          <a:stretch>
            <a:fillRect/>
          </a:stretch>
        </p:blipFill>
        <p:spPr>
          <a:xfrm>
            <a:off x="1177896" y="1832742"/>
            <a:ext cx="3486637" cy="1267002"/>
          </a:xfrm>
          <a:prstGeom prst="rect">
            <a:avLst/>
          </a:prstGeom>
        </p:spPr>
      </p:pic>
      <p:sp>
        <p:nvSpPr>
          <p:cNvPr id="6" name="TextBox 5">
            <a:extLst>
              <a:ext uri="{FF2B5EF4-FFF2-40B4-BE49-F238E27FC236}">
                <a16:creationId xmlns:a16="http://schemas.microsoft.com/office/drawing/2014/main" id="{4F449177-9293-C232-BC53-49F8216037AA}"/>
              </a:ext>
            </a:extLst>
          </p:cNvPr>
          <p:cNvSpPr txBox="1"/>
          <p:nvPr/>
        </p:nvSpPr>
        <p:spPr>
          <a:xfrm>
            <a:off x="1177896" y="3195126"/>
            <a:ext cx="6189062" cy="3693319"/>
          </a:xfrm>
          <a:prstGeom prst="rect">
            <a:avLst/>
          </a:prstGeom>
          <a:noFill/>
        </p:spPr>
        <p:txBody>
          <a:bodyPr wrap="square" rtlCol="0">
            <a:spAutoFit/>
          </a:bodyPr>
          <a:lstStyle/>
          <a:p>
            <a:r>
              <a:rPr lang="en-US" dirty="0"/>
              <a:t>Under the hood, project() is generating and using a matrix of probabilities to select the population matrices each time-step.</a:t>
            </a:r>
          </a:p>
          <a:p>
            <a:endParaRPr lang="en-US" dirty="0"/>
          </a:p>
          <a:p>
            <a:r>
              <a:rPr lang="en-US" dirty="0"/>
              <a:t>This matrix works much the same way as a population matrix. Each cell value is the likelihood of moving from the </a:t>
            </a:r>
            <a:r>
              <a:rPr lang="en-US" i="1" dirty="0"/>
              <a:t>column’s</a:t>
            </a:r>
            <a:r>
              <a:rPr lang="en-US" dirty="0"/>
              <a:t> population matrix, to the </a:t>
            </a:r>
            <a:r>
              <a:rPr lang="en-US" i="1" dirty="0"/>
              <a:t>row’s</a:t>
            </a:r>
            <a:r>
              <a:rPr lang="en-US" dirty="0"/>
              <a:t> population matrix. In other words, given that we used matrix ‘x’ last time, what’s the probability of choosing matrix ‘y’</a:t>
            </a:r>
          </a:p>
          <a:p>
            <a:endParaRPr lang="en-US" dirty="0"/>
          </a:p>
          <a:p>
            <a:r>
              <a:rPr lang="en-US" dirty="0"/>
              <a:t>In this case, all of these likelihoods are equal because we didn’t specify otherwise.</a:t>
            </a:r>
          </a:p>
          <a:p>
            <a:endParaRPr lang="en-US" dirty="0"/>
          </a:p>
          <a:p>
            <a:endParaRPr lang="en-US" dirty="0"/>
          </a:p>
        </p:txBody>
      </p:sp>
      <p:pic>
        <p:nvPicPr>
          <p:cNvPr id="14" name="Picture 13" descr="A poster of a bear lifting weights&#10;&#10;Description automatically generated">
            <a:extLst>
              <a:ext uri="{FF2B5EF4-FFF2-40B4-BE49-F238E27FC236}">
                <a16:creationId xmlns:a16="http://schemas.microsoft.com/office/drawing/2014/main" id="{E63DF8BF-C1FE-765A-9043-448E4BDD86A8}"/>
              </a:ext>
            </a:extLst>
          </p:cNvPr>
          <p:cNvPicPr>
            <a:picLocks noChangeAspect="1"/>
          </p:cNvPicPr>
          <p:nvPr/>
        </p:nvPicPr>
        <p:blipFill rotWithShape="1">
          <a:blip r:embed="rId4">
            <a:extLst>
              <a:ext uri="{28A0092B-C50C-407E-A947-70E740481C1C}">
                <a14:useLocalDpi xmlns:a14="http://schemas.microsoft.com/office/drawing/2010/main" val="0"/>
              </a:ext>
            </a:extLst>
          </a:blip>
          <a:srcRect l="9279" t="7846" r="9049"/>
          <a:stretch/>
        </p:blipFill>
        <p:spPr>
          <a:xfrm>
            <a:off x="7865726" y="2020115"/>
            <a:ext cx="3036498" cy="3426259"/>
          </a:xfrm>
          <a:prstGeom prst="rect">
            <a:avLst/>
          </a:prstGeom>
        </p:spPr>
      </p:pic>
    </p:spTree>
    <p:extLst>
      <p:ext uri="{BB962C8B-B14F-4D97-AF65-F5344CB8AC3E}">
        <p14:creationId xmlns:p14="http://schemas.microsoft.com/office/powerpoint/2010/main" val="9684564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A1B933-BB97-B03A-ED24-F1BBFBFBBB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9FFA12-BB5C-DA42-03A5-53869461B668}"/>
              </a:ext>
            </a:extLst>
          </p:cNvPr>
          <p:cNvSpPr>
            <a:spLocks noGrp="1"/>
          </p:cNvSpPr>
          <p:nvPr>
            <p:ph type="title"/>
          </p:nvPr>
        </p:nvSpPr>
        <p:spPr/>
        <p:txBody>
          <a:bodyPr/>
          <a:lstStyle/>
          <a:p>
            <a:r>
              <a:rPr lang="en-US" dirty="0"/>
              <a:t>Stochastic Projection with project()</a:t>
            </a:r>
          </a:p>
        </p:txBody>
      </p:sp>
      <p:pic>
        <p:nvPicPr>
          <p:cNvPr id="4" name="Picture 3">
            <a:extLst>
              <a:ext uri="{FF2B5EF4-FFF2-40B4-BE49-F238E27FC236}">
                <a16:creationId xmlns:a16="http://schemas.microsoft.com/office/drawing/2014/main" id="{C9477F81-0B67-2687-2030-AD17F6E49BA3}"/>
              </a:ext>
            </a:extLst>
          </p:cNvPr>
          <p:cNvPicPr>
            <a:picLocks noChangeAspect="1"/>
          </p:cNvPicPr>
          <p:nvPr/>
        </p:nvPicPr>
        <p:blipFill>
          <a:blip r:embed="rId2"/>
          <a:stretch>
            <a:fillRect/>
          </a:stretch>
        </p:blipFill>
        <p:spPr>
          <a:xfrm>
            <a:off x="9580791" y="5729130"/>
            <a:ext cx="2398772" cy="450941"/>
          </a:xfrm>
          <a:prstGeom prst="rect">
            <a:avLst/>
          </a:prstGeom>
        </p:spPr>
      </p:pic>
      <p:sp>
        <p:nvSpPr>
          <p:cNvPr id="6" name="TextBox 5">
            <a:extLst>
              <a:ext uri="{FF2B5EF4-FFF2-40B4-BE49-F238E27FC236}">
                <a16:creationId xmlns:a16="http://schemas.microsoft.com/office/drawing/2014/main" id="{C9A4622C-F5CF-D439-4C7A-EA378E4D14FA}"/>
              </a:ext>
            </a:extLst>
          </p:cNvPr>
          <p:cNvSpPr txBox="1"/>
          <p:nvPr/>
        </p:nvSpPr>
        <p:spPr>
          <a:xfrm>
            <a:off x="4966618" y="1737360"/>
            <a:ext cx="6189062" cy="2585323"/>
          </a:xfrm>
          <a:prstGeom prst="rect">
            <a:avLst/>
          </a:prstGeom>
          <a:noFill/>
        </p:spPr>
        <p:txBody>
          <a:bodyPr wrap="square" rtlCol="0">
            <a:spAutoFit/>
          </a:bodyPr>
          <a:lstStyle/>
          <a:p>
            <a:endParaRPr lang="en-US" dirty="0"/>
          </a:p>
          <a:p>
            <a:r>
              <a:rPr lang="en-US" dirty="0"/>
              <a:t>But what if we don’t want the matrices to be equally likely to be selected?</a:t>
            </a:r>
          </a:p>
          <a:p>
            <a:endParaRPr lang="en-US" dirty="0"/>
          </a:p>
          <a:p>
            <a:r>
              <a:rPr lang="en-US" dirty="0"/>
              <a:t>In this case, we’re concerned about sea ice conditions, which were bad in 2004 and 2005, resulting in population decline.</a:t>
            </a:r>
          </a:p>
          <a:p>
            <a:endParaRPr lang="en-US" dirty="0"/>
          </a:p>
          <a:p>
            <a:r>
              <a:rPr lang="en-US" dirty="0"/>
              <a:t>With climate change, bad sea ice years will probably be more common. We want the projection to account for this.</a:t>
            </a:r>
          </a:p>
        </p:txBody>
      </p:sp>
      <p:pic>
        <p:nvPicPr>
          <p:cNvPr id="8" name="Picture 7">
            <a:extLst>
              <a:ext uri="{FF2B5EF4-FFF2-40B4-BE49-F238E27FC236}">
                <a16:creationId xmlns:a16="http://schemas.microsoft.com/office/drawing/2014/main" id="{B7DD622F-3D7C-2617-D7D9-D813EF390987}"/>
              </a:ext>
            </a:extLst>
          </p:cNvPr>
          <p:cNvPicPr>
            <a:picLocks noChangeAspect="1"/>
          </p:cNvPicPr>
          <p:nvPr/>
        </p:nvPicPr>
        <p:blipFill rotWithShape="1">
          <a:blip r:embed="rId3"/>
          <a:srcRect l="28427" t="8303" r="25021" b="13081"/>
          <a:stretch/>
        </p:blipFill>
        <p:spPr>
          <a:xfrm>
            <a:off x="1194645" y="1947576"/>
            <a:ext cx="3549883" cy="3990425"/>
          </a:xfrm>
          <a:prstGeom prst="rect">
            <a:avLst/>
          </a:prstGeom>
        </p:spPr>
      </p:pic>
    </p:spTree>
    <p:extLst>
      <p:ext uri="{BB962C8B-B14F-4D97-AF65-F5344CB8AC3E}">
        <p14:creationId xmlns:p14="http://schemas.microsoft.com/office/powerpoint/2010/main" val="2932494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853C8-2C98-7872-5EEC-A0077DC05D4D}"/>
              </a:ext>
            </a:extLst>
          </p:cNvPr>
          <p:cNvSpPr>
            <a:spLocks noGrp="1"/>
          </p:cNvSpPr>
          <p:nvPr>
            <p:ph type="title"/>
          </p:nvPr>
        </p:nvSpPr>
        <p:spPr/>
        <p:txBody>
          <a:bodyPr/>
          <a:lstStyle/>
          <a:p>
            <a:r>
              <a:rPr lang="en-US" dirty="0"/>
              <a:t>What’s it do</a:t>
            </a:r>
          </a:p>
        </p:txBody>
      </p:sp>
      <p:sp>
        <p:nvSpPr>
          <p:cNvPr id="3" name="Content Placeholder 2">
            <a:extLst>
              <a:ext uri="{FF2B5EF4-FFF2-40B4-BE49-F238E27FC236}">
                <a16:creationId xmlns:a16="http://schemas.microsoft.com/office/drawing/2014/main" id="{0867BCDF-C180-5620-5E82-23FF84F97A03}"/>
              </a:ext>
            </a:extLst>
          </p:cNvPr>
          <p:cNvSpPr>
            <a:spLocks noGrp="1"/>
          </p:cNvSpPr>
          <p:nvPr>
            <p:ph idx="1"/>
          </p:nvPr>
        </p:nvSpPr>
        <p:spPr/>
        <p:txBody>
          <a:bodyPr/>
          <a:lstStyle/>
          <a:p>
            <a:r>
              <a:rPr lang="en-US" b="1" dirty="0">
                <a:effectLst/>
              </a:rPr>
              <a:t>From the package documentation:</a:t>
            </a:r>
          </a:p>
          <a:p>
            <a:r>
              <a:rPr lang="en-US" dirty="0">
                <a:effectLst/>
              </a:rPr>
              <a:t>“…provides tools for modelling populations and demography using matrix projection models (MPMs), with deterministic and stochastic model implementations. These tools include population projection, indices of short- and long-term population size and growth, perturbation analysis, convergence to stability or stationarity, and diagnostic and manipulation tools.”</a:t>
            </a:r>
          </a:p>
          <a:p>
            <a:endParaRPr lang="en-US" b="1" dirty="0">
              <a:effectLst/>
            </a:endParaRPr>
          </a:p>
          <a:p>
            <a:r>
              <a:rPr lang="en-US" b="1" dirty="0">
                <a:effectLst/>
              </a:rPr>
              <a:t>In English:</a:t>
            </a:r>
          </a:p>
          <a:p>
            <a:r>
              <a:rPr lang="en-US" dirty="0">
                <a:effectLst/>
              </a:rPr>
              <a:t>Lets us model future population trends based on demographic information like birthrates, survivorship, and successful advancement through life-stages. To do this, we need to start with a population matrix, sometimes called a transition matrix.</a:t>
            </a:r>
          </a:p>
        </p:txBody>
      </p:sp>
      <p:pic>
        <p:nvPicPr>
          <p:cNvPr id="4" name="Picture 3">
            <a:extLst>
              <a:ext uri="{FF2B5EF4-FFF2-40B4-BE49-F238E27FC236}">
                <a16:creationId xmlns:a16="http://schemas.microsoft.com/office/drawing/2014/main" id="{4933CE26-FA27-43C6-315A-341F1D7EF027}"/>
              </a:ext>
            </a:extLst>
          </p:cNvPr>
          <p:cNvPicPr>
            <a:picLocks noChangeAspect="1"/>
          </p:cNvPicPr>
          <p:nvPr/>
        </p:nvPicPr>
        <p:blipFill>
          <a:blip r:embed="rId2"/>
          <a:stretch>
            <a:fillRect/>
          </a:stretch>
        </p:blipFill>
        <p:spPr>
          <a:xfrm>
            <a:off x="9580791" y="5729130"/>
            <a:ext cx="2398772" cy="450941"/>
          </a:xfrm>
          <a:prstGeom prst="rect">
            <a:avLst/>
          </a:prstGeom>
        </p:spPr>
      </p:pic>
    </p:spTree>
    <p:extLst>
      <p:ext uri="{BB962C8B-B14F-4D97-AF65-F5344CB8AC3E}">
        <p14:creationId xmlns:p14="http://schemas.microsoft.com/office/powerpoint/2010/main" val="26527044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746D8-F5FB-B81F-8BF8-B785F2C362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C0A26B-8D29-B19D-193F-8AA928B825F1}"/>
              </a:ext>
            </a:extLst>
          </p:cNvPr>
          <p:cNvSpPr>
            <a:spLocks noGrp="1"/>
          </p:cNvSpPr>
          <p:nvPr>
            <p:ph type="title"/>
          </p:nvPr>
        </p:nvSpPr>
        <p:spPr/>
        <p:txBody>
          <a:bodyPr/>
          <a:lstStyle/>
          <a:p>
            <a:r>
              <a:rPr lang="en-US" dirty="0"/>
              <a:t>Stochastic Projection with project()</a:t>
            </a:r>
          </a:p>
        </p:txBody>
      </p:sp>
      <p:pic>
        <p:nvPicPr>
          <p:cNvPr id="4" name="Picture 3">
            <a:extLst>
              <a:ext uri="{FF2B5EF4-FFF2-40B4-BE49-F238E27FC236}">
                <a16:creationId xmlns:a16="http://schemas.microsoft.com/office/drawing/2014/main" id="{BACD7C99-16E1-6C92-8CAD-E59A5B503755}"/>
              </a:ext>
            </a:extLst>
          </p:cNvPr>
          <p:cNvPicPr>
            <a:picLocks noChangeAspect="1"/>
          </p:cNvPicPr>
          <p:nvPr/>
        </p:nvPicPr>
        <p:blipFill>
          <a:blip r:embed="rId2"/>
          <a:stretch>
            <a:fillRect/>
          </a:stretch>
        </p:blipFill>
        <p:spPr>
          <a:xfrm>
            <a:off x="9580791" y="5729130"/>
            <a:ext cx="2398772" cy="450941"/>
          </a:xfrm>
          <a:prstGeom prst="rect">
            <a:avLst/>
          </a:prstGeom>
        </p:spPr>
      </p:pic>
      <p:sp>
        <p:nvSpPr>
          <p:cNvPr id="6" name="TextBox 5">
            <a:extLst>
              <a:ext uri="{FF2B5EF4-FFF2-40B4-BE49-F238E27FC236}">
                <a16:creationId xmlns:a16="http://schemas.microsoft.com/office/drawing/2014/main" id="{F3BA29C6-7BFF-0DEF-25A6-EA288568E9D8}"/>
              </a:ext>
            </a:extLst>
          </p:cNvPr>
          <p:cNvSpPr txBox="1"/>
          <p:nvPr/>
        </p:nvSpPr>
        <p:spPr>
          <a:xfrm>
            <a:off x="4966618" y="1737360"/>
            <a:ext cx="6189062" cy="1754326"/>
          </a:xfrm>
          <a:prstGeom prst="rect">
            <a:avLst/>
          </a:prstGeom>
          <a:noFill/>
        </p:spPr>
        <p:txBody>
          <a:bodyPr wrap="square" rtlCol="0">
            <a:spAutoFit/>
          </a:bodyPr>
          <a:lstStyle/>
          <a:p>
            <a:endParaRPr lang="en-US" dirty="0"/>
          </a:p>
          <a:p>
            <a:r>
              <a:rPr lang="en-US" dirty="0"/>
              <a:t>We can make our own matrix and call it into our projection using the </a:t>
            </a:r>
            <a:r>
              <a:rPr lang="en-US" dirty="0" err="1"/>
              <a:t>Aseq</a:t>
            </a:r>
            <a:r>
              <a:rPr lang="en-US" dirty="0"/>
              <a:t>() function.</a:t>
            </a:r>
          </a:p>
          <a:p>
            <a:endParaRPr lang="en-US" dirty="0"/>
          </a:p>
          <a:p>
            <a:r>
              <a:rPr lang="en-US" dirty="0"/>
              <a:t>For simplicity, let’s say that bad ice years are four times as likely as good ice years. </a:t>
            </a:r>
          </a:p>
        </p:txBody>
      </p:sp>
      <p:pic>
        <p:nvPicPr>
          <p:cNvPr id="11" name="Picture 10">
            <a:extLst>
              <a:ext uri="{FF2B5EF4-FFF2-40B4-BE49-F238E27FC236}">
                <a16:creationId xmlns:a16="http://schemas.microsoft.com/office/drawing/2014/main" id="{60261BDA-9941-A6FA-AD69-389A35A5B11B}"/>
              </a:ext>
            </a:extLst>
          </p:cNvPr>
          <p:cNvPicPr>
            <a:picLocks noChangeAspect="1"/>
          </p:cNvPicPr>
          <p:nvPr/>
        </p:nvPicPr>
        <p:blipFill>
          <a:blip r:embed="rId3"/>
          <a:stretch>
            <a:fillRect/>
          </a:stretch>
        </p:blipFill>
        <p:spPr>
          <a:xfrm>
            <a:off x="5052263" y="3523863"/>
            <a:ext cx="6274482" cy="1754326"/>
          </a:xfrm>
          <a:prstGeom prst="rect">
            <a:avLst/>
          </a:prstGeom>
        </p:spPr>
      </p:pic>
      <p:pic>
        <p:nvPicPr>
          <p:cNvPr id="13" name="Picture 12" descr="A polar bear running on ice&#10;&#10;Description automatically generated">
            <a:extLst>
              <a:ext uri="{FF2B5EF4-FFF2-40B4-BE49-F238E27FC236}">
                <a16:creationId xmlns:a16="http://schemas.microsoft.com/office/drawing/2014/main" id="{DADF61BB-4DEA-F077-47FC-2F9A019DCC60}"/>
              </a:ext>
            </a:extLst>
          </p:cNvPr>
          <p:cNvPicPr>
            <a:picLocks noChangeAspect="1"/>
          </p:cNvPicPr>
          <p:nvPr/>
        </p:nvPicPr>
        <p:blipFill rotWithShape="1">
          <a:blip r:embed="rId4">
            <a:extLst>
              <a:ext uri="{28A0092B-C50C-407E-A947-70E740481C1C}">
                <a14:useLocalDpi xmlns:a14="http://schemas.microsoft.com/office/drawing/2010/main" val="0"/>
              </a:ext>
            </a:extLst>
          </a:blip>
          <a:srcRect l="23420" r="25116"/>
          <a:stretch/>
        </p:blipFill>
        <p:spPr>
          <a:xfrm>
            <a:off x="1190444" y="1928659"/>
            <a:ext cx="3689113" cy="4032194"/>
          </a:xfrm>
          <a:prstGeom prst="rect">
            <a:avLst/>
          </a:prstGeom>
        </p:spPr>
      </p:pic>
    </p:spTree>
    <p:extLst>
      <p:ext uri="{BB962C8B-B14F-4D97-AF65-F5344CB8AC3E}">
        <p14:creationId xmlns:p14="http://schemas.microsoft.com/office/powerpoint/2010/main" val="2779002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26D8D-D900-F249-1E60-421729000A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3F76BD-E104-DC18-C5AA-5C8F898BC025}"/>
              </a:ext>
            </a:extLst>
          </p:cNvPr>
          <p:cNvSpPr>
            <a:spLocks noGrp="1"/>
          </p:cNvSpPr>
          <p:nvPr>
            <p:ph type="title"/>
          </p:nvPr>
        </p:nvSpPr>
        <p:spPr/>
        <p:txBody>
          <a:bodyPr/>
          <a:lstStyle/>
          <a:p>
            <a:r>
              <a:rPr lang="en-US" dirty="0"/>
              <a:t>Stochastic Projection with project()</a:t>
            </a:r>
          </a:p>
        </p:txBody>
      </p:sp>
      <p:pic>
        <p:nvPicPr>
          <p:cNvPr id="4" name="Picture 3">
            <a:extLst>
              <a:ext uri="{FF2B5EF4-FFF2-40B4-BE49-F238E27FC236}">
                <a16:creationId xmlns:a16="http://schemas.microsoft.com/office/drawing/2014/main" id="{94DD7D48-1822-9ED9-5E95-A8214A31F0C1}"/>
              </a:ext>
            </a:extLst>
          </p:cNvPr>
          <p:cNvPicPr>
            <a:picLocks noChangeAspect="1"/>
          </p:cNvPicPr>
          <p:nvPr/>
        </p:nvPicPr>
        <p:blipFill>
          <a:blip r:embed="rId2"/>
          <a:stretch>
            <a:fillRect/>
          </a:stretch>
        </p:blipFill>
        <p:spPr>
          <a:xfrm>
            <a:off x="9580791" y="5729130"/>
            <a:ext cx="2398772" cy="450941"/>
          </a:xfrm>
          <a:prstGeom prst="rect">
            <a:avLst/>
          </a:prstGeom>
        </p:spPr>
      </p:pic>
      <p:sp>
        <p:nvSpPr>
          <p:cNvPr id="6" name="TextBox 5">
            <a:extLst>
              <a:ext uri="{FF2B5EF4-FFF2-40B4-BE49-F238E27FC236}">
                <a16:creationId xmlns:a16="http://schemas.microsoft.com/office/drawing/2014/main" id="{01AE117A-65BE-5649-BBFF-E7204503DF18}"/>
              </a:ext>
            </a:extLst>
          </p:cNvPr>
          <p:cNvSpPr txBox="1"/>
          <p:nvPr/>
        </p:nvSpPr>
        <p:spPr>
          <a:xfrm>
            <a:off x="1097280" y="1602407"/>
            <a:ext cx="3681754" cy="1200329"/>
          </a:xfrm>
          <a:prstGeom prst="rect">
            <a:avLst/>
          </a:prstGeom>
          <a:noFill/>
        </p:spPr>
        <p:txBody>
          <a:bodyPr wrap="square" rtlCol="0">
            <a:spAutoFit/>
          </a:bodyPr>
          <a:lstStyle/>
          <a:p>
            <a:endParaRPr lang="en-US" dirty="0"/>
          </a:p>
          <a:p>
            <a:r>
              <a:rPr lang="en-US" dirty="0"/>
              <a:t>We can make our own matrix and call it into our projection using the </a:t>
            </a:r>
            <a:r>
              <a:rPr lang="en-US" dirty="0" err="1"/>
              <a:t>Aseq</a:t>
            </a:r>
            <a:r>
              <a:rPr lang="en-US" dirty="0"/>
              <a:t>() function.</a:t>
            </a:r>
          </a:p>
        </p:txBody>
      </p:sp>
      <p:pic>
        <p:nvPicPr>
          <p:cNvPr id="14" name="Picture 13">
            <a:extLst>
              <a:ext uri="{FF2B5EF4-FFF2-40B4-BE49-F238E27FC236}">
                <a16:creationId xmlns:a16="http://schemas.microsoft.com/office/drawing/2014/main" id="{81A078C3-2E2E-9ECC-8F3C-749EEB097585}"/>
              </a:ext>
            </a:extLst>
          </p:cNvPr>
          <p:cNvPicPr>
            <a:picLocks noChangeAspect="1"/>
          </p:cNvPicPr>
          <p:nvPr/>
        </p:nvPicPr>
        <p:blipFill>
          <a:blip r:embed="rId3"/>
          <a:stretch>
            <a:fillRect/>
          </a:stretch>
        </p:blipFill>
        <p:spPr>
          <a:xfrm>
            <a:off x="5470394" y="1911520"/>
            <a:ext cx="5685286" cy="1393960"/>
          </a:xfrm>
          <a:prstGeom prst="rect">
            <a:avLst/>
          </a:prstGeom>
        </p:spPr>
      </p:pic>
      <p:pic>
        <p:nvPicPr>
          <p:cNvPr id="15" name="Picture 14">
            <a:extLst>
              <a:ext uri="{FF2B5EF4-FFF2-40B4-BE49-F238E27FC236}">
                <a16:creationId xmlns:a16="http://schemas.microsoft.com/office/drawing/2014/main" id="{39E4702B-3D55-3E43-672C-82A4838CF390}"/>
              </a:ext>
            </a:extLst>
          </p:cNvPr>
          <p:cNvPicPr>
            <a:picLocks noChangeAspect="1"/>
          </p:cNvPicPr>
          <p:nvPr/>
        </p:nvPicPr>
        <p:blipFill rotWithShape="1">
          <a:blip r:embed="rId4"/>
          <a:srcRect t="11297" b="2098"/>
          <a:stretch/>
        </p:blipFill>
        <p:spPr>
          <a:xfrm>
            <a:off x="6374921" y="3305480"/>
            <a:ext cx="3634993" cy="2444380"/>
          </a:xfrm>
          <a:prstGeom prst="rect">
            <a:avLst/>
          </a:prstGeom>
        </p:spPr>
      </p:pic>
      <p:pic>
        <p:nvPicPr>
          <p:cNvPr id="19" name="Picture 18" descr="A polar bear in the snow&#10;&#10;Description automatically generated">
            <a:extLst>
              <a:ext uri="{FF2B5EF4-FFF2-40B4-BE49-F238E27FC236}">
                <a16:creationId xmlns:a16="http://schemas.microsoft.com/office/drawing/2014/main" id="{93D107F6-90CC-9326-B85A-581B3700DE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7280" y="3329790"/>
            <a:ext cx="4575833" cy="2573906"/>
          </a:xfrm>
          <a:prstGeom prst="rect">
            <a:avLst/>
          </a:prstGeom>
        </p:spPr>
      </p:pic>
    </p:spTree>
    <p:extLst>
      <p:ext uri="{BB962C8B-B14F-4D97-AF65-F5344CB8AC3E}">
        <p14:creationId xmlns:p14="http://schemas.microsoft.com/office/powerpoint/2010/main" val="1486616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CEB38-73CE-314C-F944-DD70199F8A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785094-CB95-DCF3-5184-0CAE80D31030}"/>
              </a:ext>
            </a:extLst>
          </p:cNvPr>
          <p:cNvSpPr>
            <a:spLocks noGrp="1"/>
          </p:cNvSpPr>
          <p:nvPr>
            <p:ph type="title"/>
          </p:nvPr>
        </p:nvSpPr>
        <p:spPr/>
        <p:txBody>
          <a:bodyPr/>
          <a:lstStyle/>
          <a:p>
            <a:r>
              <a:rPr lang="en-US" dirty="0"/>
              <a:t>Stochastic Projection with project()</a:t>
            </a:r>
          </a:p>
        </p:txBody>
      </p:sp>
      <p:pic>
        <p:nvPicPr>
          <p:cNvPr id="4" name="Picture 3">
            <a:extLst>
              <a:ext uri="{FF2B5EF4-FFF2-40B4-BE49-F238E27FC236}">
                <a16:creationId xmlns:a16="http://schemas.microsoft.com/office/drawing/2014/main" id="{4D7D0B6E-9086-8B87-562F-2A0B0B3D60B7}"/>
              </a:ext>
            </a:extLst>
          </p:cNvPr>
          <p:cNvPicPr>
            <a:picLocks noChangeAspect="1"/>
          </p:cNvPicPr>
          <p:nvPr/>
        </p:nvPicPr>
        <p:blipFill>
          <a:blip r:embed="rId2"/>
          <a:stretch>
            <a:fillRect/>
          </a:stretch>
        </p:blipFill>
        <p:spPr>
          <a:xfrm>
            <a:off x="9580791" y="5729130"/>
            <a:ext cx="2398772" cy="450941"/>
          </a:xfrm>
          <a:prstGeom prst="rect">
            <a:avLst/>
          </a:prstGeom>
        </p:spPr>
      </p:pic>
      <p:pic>
        <p:nvPicPr>
          <p:cNvPr id="15" name="Picture 14">
            <a:extLst>
              <a:ext uri="{FF2B5EF4-FFF2-40B4-BE49-F238E27FC236}">
                <a16:creationId xmlns:a16="http://schemas.microsoft.com/office/drawing/2014/main" id="{A3882F8D-0B40-BAAD-AE50-882AE370CB88}"/>
              </a:ext>
            </a:extLst>
          </p:cNvPr>
          <p:cNvPicPr>
            <a:picLocks noChangeAspect="1"/>
          </p:cNvPicPr>
          <p:nvPr/>
        </p:nvPicPr>
        <p:blipFill rotWithShape="1">
          <a:blip r:embed="rId3"/>
          <a:srcRect t="14624" r="5040" b="2098"/>
          <a:stretch/>
        </p:blipFill>
        <p:spPr>
          <a:xfrm>
            <a:off x="6230151" y="2204725"/>
            <a:ext cx="4708143" cy="3206015"/>
          </a:xfrm>
          <a:prstGeom prst="rect">
            <a:avLst/>
          </a:prstGeom>
        </p:spPr>
      </p:pic>
      <p:sp>
        <p:nvSpPr>
          <p:cNvPr id="3" name="TextBox 2">
            <a:extLst>
              <a:ext uri="{FF2B5EF4-FFF2-40B4-BE49-F238E27FC236}">
                <a16:creationId xmlns:a16="http://schemas.microsoft.com/office/drawing/2014/main" id="{0D641B84-AD2C-6FFA-CDD7-9B7890619630}"/>
              </a:ext>
            </a:extLst>
          </p:cNvPr>
          <p:cNvSpPr txBox="1"/>
          <p:nvPr/>
        </p:nvSpPr>
        <p:spPr>
          <a:xfrm>
            <a:off x="6780362" y="1837426"/>
            <a:ext cx="4097547" cy="367299"/>
          </a:xfrm>
          <a:prstGeom prst="rect">
            <a:avLst/>
          </a:prstGeom>
          <a:noFill/>
        </p:spPr>
        <p:txBody>
          <a:bodyPr wrap="square" rtlCol="0">
            <a:spAutoFit/>
          </a:bodyPr>
          <a:lstStyle/>
          <a:p>
            <a:r>
              <a:rPr lang="en-US" dirty="0"/>
              <a:t>Bad sea ice years 4x more likely</a:t>
            </a:r>
          </a:p>
        </p:txBody>
      </p:sp>
      <p:pic>
        <p:nvPicPr>
          <p:cNvPr id="5" name="Picture 4">
            <a:extLst>
              <a:ext uri="{FF2B5EF4-FFF2-40B4-BE49-F238E27FC236}">
                <a16:creationId xmlns:a16="http://schemas.microsoft.com/office/drawing/2014/main" id="{59864137-B6BE-AFC7-82BE-37E3739D2DF8}"/>
              </a:ext>
            </a:extLst>
          </p:cNvPr>
          <p:cNvPicPr>
            <a:picLocks noChangeAspect="1"/>
          </p:cNvPicPr>
          <p:nvPr/>
        </p:nvPicPr>
        <p:blipFill rotWithShape="1">
          <a:blip r:embed="rId4"/>
          <a:srcRect t="12634"/>
          <a:stretch/>
        </p:blipFill>
        <p:spPr>
          <a:xfrm>
            <a:off x="1253707" y="2204725"/>
            <a:ext cx="4842294" cy="3284814"/>
          </a:xfrm>
          <a:prstGeom prst="rect">
            <a:avLst/>
          </a:prstGeom>
        </p:spPr>
      </p:pic>
      <p:sp>
        <p:nvSpPr>
          <p:cNvPr id="7" name="TextBox 6">
            <a:extLst>
              <a:ext uri="{FF2B5EF4-FFF2-40B4-BE49-F238E27FC236}">
                <a16:creationId xmlns:a16="http://schemas.microsoft.com/office/drawing/2014/main" id="{AAC4EF59-6ED6-F203-D7BF-D0E68EE36FB5}"/>
              </a:ext>
            </a:extLst>
          </p:cNvPr>
          <p:cNvSpPr txBox="1"/>
          <p:nvPr/>
        </p:nvSpPr>
        <p:spPr>
          <a:xfrm>
            <a:off x="1790423" y="1837425"/>
            <a:ext cx="4097547" cy="367299"/>
          </a:xfrm>
          <a:prstGeom prst="rect">
            <a:avLst/>
          </a:prstGeom>
          <a:noFill/>
        </p:spPr>
        <p:txBody>
          <a:bodyPr wrap="square" rtlCol="0">
            <a:spAutoFit/>
          </a:bodyPr>
          <a:lstStyle/>
          <a:p>
            <a:r>
              <a:rPr lang="en-US" dirty="0"/>
              <a:t>Good &amp; bad sea ice years equally likely</a:t>
            </a:r>
          </a:p>
        </p:txBody>
      </p:sp>
    </p:spTree>
    <p:extLst>
      <p:ext uri="{BB962C8B-B14F-4D97-AF65-F5344CB8AC3E}">
        <p14:creationId xmlns:p14="http://schemas.microsoft.com/office/powerpoint/2010/main" val="8311025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F0ECE5-A1F4-BF68-19C4-BE52C921EF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4A8B14-DA8E-C5D9-E04B-4AB799219E6A}"/>
              </a:ext>
            </a:extLst>
          </p:cNvPr>
          <p:cNvSpPr>
            <a:spLocks noGrp="1"/>
          </p:cNvSpPr>
          <p:nvPr>
            <p:ph type="title"/>
          </p:nvPr>
        </p:nvSpPr>
        <p:spPr/>
        <p:txBody>
          <a:bodyPr/>
          <a:lstStyle/>
          <a:p>
            <a:r>
              <a:rPr lang="en-US" dirty="0"/>
              <a:t>Portfolio Assignment Task 1</a:t>
            </a:r>
          </a:p>
        </p:txBody>
      </p:sp>
      <p:pic>
        <p:nvPicPr>
          <p:cNvPr id="4" name="Picture 3">
            <a:extLst>
              <a:ext uri="{FF2B5EF4-FFF2-40B4-BE49-F238E27FC236}">
                <a16:creationId xmlns:a16="http://schemas.microsoft.com/office/drawing/2014/main" id="{C0DC5578-216C-9199-4EF2-0D272475EF54}"/>
              </a:ext>
            </a:extLst>
          </p:cNvPr>
          <p:cNvPicPr>
            <a:picLocks noChangeAspect="1"/>
          </p:cNvPicPr>
          <p:nvPr/>
        </p:nvPicPr>
        <p:blipFill>
          <a:blip r:embed="rId2"/>
          <a:stretch>
            <a:fillRect/>
          </a:stretch>
        </p:blipFill>
        <p:spPr>
          <a:xfrm>
            <a:off x="9580791" y="5729130"/>
            <a:ext cx="2398772" cy="450941"/>
          </a:xfrm>
          <a:prstGeom prst="rect">
            <a:avLst/>
          </a:prstGeom>
        </p:spPr>
      </p:pic>
      <p:sp>
        <p:nvSpPr>
          <p:cNvPr id="7" name="TextBox 6">
            <a:extLst>
              <a:ext uri="{FF2B5EF4-FFF2-40B4-BE49-F238E27FC236}">
                <a16:creationId xmlns:a16="http://schemas.microsoft.com/office/drawing/2014/main" id="{CA550DF0-3E05-A305-8450-67E39576ADA9}"/>
              </a:ext>
            </a:extLst>
          </p:cNvPr>
          <p:cNvSpPr txBox="1"/>
          <p:nvPr/>
        </p:nvSpPr>
        <p:spPr>
          <a:xfrm>
            <a:off x="1097281" y="1837425"/>
            <a:ext cx="10058400" cy="3416320"/>
          </a:xfrm>
          <a:prstGeom prst="rect">
            <a:avLst/>
          </a:prstGeom>
          <a:noFill/>
        </p:spPr>
        <p:txBody>
          <a:bodyPr wrap="square" rtlCol="0">
            <a:spAutoFit/>
          </a:bodyPr>
          <a:lstStyle/>
          <a:p>
            <a:r>
              <a:rPr lang="en-US" dirty="0"/>
              <a:t>When generating a probability matrix to feed into </a:t>
            </a:r>
            <a:r>
              <a:rPr lang="en-US" dirty="0" err="1"/>
              <a:t>Aseq</a:t>
            </a:r>
            <a:r>
              <a:rPr lang="en-US" dirty="0"/>
              <a:t>, we focused on the probability of bad ice year outcomes regardless of the current year’s ice status. We can imagine climatic scenarios where multiyear weather systems impact sea ice patterns. </a:t>
            </a:r>
          </a:p>
          <a:p>
            <a:endParaRPr lang="en-US" dirty="0"/>
          </a:p>
          <a:p>
            <a:r>
              <a:rPr lang="en-US" dirty="0"/>
              <a:t>Define a new matrix to feed into </a:t>
            </a:r>
            <a:r>
              <a:rPr lang="en-US" dirty="0" err="1"/>
              <a:t>Aseq</a:t>
            </a:r>
            <a:r>
              <a:rPr lang="en-US" dirty="0"/>
              <a:t> that takes the previous year’s sea ice status into account.</a:t>
            </a:r>
          </a:p>
          <a:p>
            <a:endParaRPr lang="en-US" dirty="0"/>
          </a:p>
          <a:p>
            <a:r>
              <a:rPr lang="en-US" dirty="0"/>
              <a:t>Make good years more likely if the previous year was good, and conversely make bad ice years more likely if the previous year was bad.</a:t>
            </a:r>
          </a:p>
          <a:p>
            <a:endParaRPr lang="en-US" dirty="0"/>
          </a:p>
          <a:p>
            <a:r>
              <a:rPr lang="en-US" dirty="0"/>
              <a:t>Define 2 new parameters which (a) describe the probability next year is a bad year given that this year was a good (use 20% likelihood), and (b) describe the probability next year is a bad year given that this year was a bad year (use 80% likelihood). </a:t>
            </a:r>
          </a:p>
        </p:txBody>
      </p:sp>
    </p:spTree>
    <p:extLst>
      <p:ext uri="{BB962C8B-B14F-4D97-AF65-F5344CB8AC3E}">
        <p14:creationId xmlns:p14="http://schemas.microsoft.com/office/powerpoint/2010/main" val="32180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DA28E-6383-D98B-8A94-E6322F8ED4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4D6FD5-73D9-5088-41CF-AE9C58C5D13E}"/>
              </a:ext>
            </a:extLst>
          </p:cNvPr>
          <p:cNvSpPr>
            <a:spLocks noGrp="1"/>
          </p:cNvSpPr>
          <p:nvPr>
            <p:ph type="title"/>
          </p:nvPr>
        </p:nvSpPr>
        <p:spPr/>
        <p:txBody>
          <a:bodyPr/>
          <a:lstStyle/>
          <a:p>
            <a:r>
              <a:rPr lang="en-US" dirty="0"/>
              <a:t>Portfolio Assignment Task 2</a:t>
            </a:r>
          </a:p>
        </p:txBody>
      </p:sp>
      <p:pic>
        <p:nvPicPr>
          <p:cNvPr id="4" name="Picture 3">
            <a:extLst>
              <a:ext uri="{FF2B5EF4-FFF2-40B4-BE49-F238E27FC236}">
                <a16:creationId xmlns:a16="http://schemas.microsoft.com/office/drawing/2014/main" id="{310482B0-E2D6-CFEE-3AA4-68AD33487203}"/>
              </a:ext>
            </a:extLst>
          </p:cNvPr>
          <p:cNvPicPr>
            <a:picLocks noChangeAspect="1"/>
          </p:cNvPicPr>
          <p:nvPr/>
        </p:nvPicPr>
        <p:blipFill>
          <a:blip r:embed="rId2"/>
          <a:stretch>
            <a:fillRect/>
          </a:stretch>
        </p:blipFill>
        <p:spPr>
          <a:xfrm>
            <a:off x="9580791" y="5729130"/>
            <a:ext cx="2398772" cy="450941"/>
          </a:xfrm>
          <a:prstGeom prst="rect">
            <a:avLst/>
          </a:prstGeom>
        </p:spPr>
      </p:pic>
      <p:sp>
        <p:nvSpPr>
          <p:cNvPr id="7" name="TextBox 6">
            <a:extLst>
              <a:ext uri="{FF2B5EF4-FFF2-40B4-BE49-F238E27FC236}">
                <a16:creationId xmlns:a16="http://schemas.microsoft.com/office/drawing/2014/main" id="{DA63E856-5E30-9A15-8C2A-FC2D42EB8A5B}"/>
              </a:ext>
            </a:extLst>
          </p:cNvPr>
          <p:cNvSpPr txBox="1"/>
          <p:nvPr/>
        </p:nvSpPr>
        <p:spPr>
          <a:xfrm>
            <a:off x="1097281" y="1837425"/>
            <a:ext cx="10058400" cy="2031325"/>
          </a:xfrm>
          <a:prstGeom prst="rect">
            <a:avLst/>
          </a:prstGeom>
          <a:noFill/>
        </p:spPr>
        <p:txBody>
          <a:bodyPr wrap="square" rtlCol="0">
            <a:spAutoFit/>
          </a:bodyPr>
          <a:lstStyle/>
          <a:p>
            <a:r>
              <a:rPr lang="en-US" dirty="0"/>
              <a:t>Task 1 still assumes that feedback loops in sea ice status are equal in each direction. Let’s consider that it’s more likely to switch from a good year to a bad year, versus from a bad year to a good year.</a:t>
            </a:r>
          </a:p>
          <a:p>
            <a:endParaRPr lang="en-US" dirty="0"/>
          </a:p>
          <a:p>
            <a:r>
              <a:rPr lang="en-US" dirty="0"/>
              <a:t>Define 2 new parameters which (a) describe the probability next year is a bad year given that this year was a good year (use 50% likelihood), and (b) describe the probability next year is a bad year given that this year was a bad year (use 80% likelihood again). </a:t>
            </a:r>
          </a:p>
          <a:p>
            <a:endParaRPr lang="en-US" dirty="0"/>
          </a:p>
        </p:txBody>
      </p:sp>
    </p:spTree>
    <p:extLst>
      <p:ext uri="{BB962C8B-B14F-4D97-AF65-F5344CB8AC3E}">
        <p14:creationId xmlns:p14="http://schemas.microsoft.com/office/powerpoint/2010/main" val="1127661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A8BD2-1C5C-5753-DAD7-9EB82124E759}"/>
              </a:ext>
            </a:extLst>
          </p:cNvPr>
          <p:cNvSpPr>
            <a:spLocks noGrp="1"/>
          </p:cNvSpPr>
          <p:nvPr>
            <p:ph type="title"/>
          </p:nvPr>
        </p:nvSpPr>
        <p:spPr/>
        <p:txBody>
          <a:bodyPr/>
          <a:lstStyle/>
          <a:p>
            <a:r>
              <a:rPr lang="en-US" dirty="0"/>
              <a:t>What’s a population matrix?</a:t>
            </a:r>
            <a:br>
              <a:rPr lang="en-US" dirty="0"/>
            </a:br>
            <a:r>
              <a:rPr lang="en-US" dirty="0"/>
              <a:t>(aka a transition matrix)</a:t>
            </a:r>
          </a:p>
        </p:txBody>
      </p:sp>
      <p:sp>
        <p:nvSpPr>
          <p:cNvPr id="3" name="Content Placeholder 2">
            <a:extLst>
              <a:ext uri="{FF2B5EF4-FFF2-40B4-BE49-F238E27FC236}">
                <a16:creationId xmlns:a16="http://schemas.microsoft.com/office/drawing/2014/main" id="{6C259D33-5C45-2191-F24D-C55603253139}"/>
              </a:ext>
            </a:extLst>
          </p:cNvPr>
          <p:cNvSpPr>
            <a:spLocks noGrp="1"/>
          </p:cNvSpPr>
          <p:nvPr>
            <p:ph idx="1"/>
          </p:nvPr>
        </p:nvSpPr>
        <p:spPr>
          <a:xfrm>
            <a:off x="1097280" y="1845734"/>
            <a:ext cx="7037429" cy="4023360"/>
          </a:xfrm>
        </p:spPr>
        <p:txBody>
          <a:bodyPr>
            <a:normAutofit/>
          </a:bodyPr>
          <a:lstStyle/>
          <a:p>
            <a:r>
              <a:rPr lang="en-US" dirty="0"/>
              <a:t>This is a population matrix for desert tortoise (</a:t>
            </a:r>
            <a:r>
              <a:rPr lang="en-US" i="1" dirty="0"/>
              <a:t>Gopherus </a:t>
            </a:r>
            <a:r>
              <a:rPr lang="en-US" i="1" dirty="0" err="1"/>
              <a:t>agassizzii</a:t>
            </a:r>
            <a:r>
              <a:rPr lang="en-US" dirty="0"/>
              <a:t>). There are 8 life-stages are defined by age and carapace length.</a:t>
            </a:r>
          </a:p>
          <a:p>
            <a:endParaRPr lang="en-US" dirty="0"/>
          </a:p>
          <a:p>
            <a:pPr lvl="1">
              <a:buFont typeface="Arial" panose="020B0604020202020204" pitchFamily="34" charset="0"/>
              <a:buChar char="•"/>
            </a:pPr>
            <a:r>
              <a:rPr lang="en-US" b="1" dirty="0" err="1">
                <a:effectLst/>
              </a:rPr>
              <a:t>Yr</a:t>
            </a:r>
            <a:r>
              <a:rPr lang="en-US" b="1" dirty="0">
                <a:effectLst/>
              </a:rPr>
              <a:t>:</a:t>
            </a:r>
            <a:r>
              <a:rPr lang="en-US" dirty="0">
                <a:effectLst/>
              </a:rPr>
              <a:t> Yearling (age 0-1)</a:t>
            </a:r>
          </a:p>
          <a:p>
            <a:pPr lvl="1">
              <a:buFont typeface="Arial" panose="020B0604020202020204" pitchFamily="34" charset="0"/>
              <a:buChar char="•"/>
            </a:pPr>
            <a:r>
              <a:rPr lang="en-US" b="1" dirty="0">
                <a:effectLst/>
              </a:rPr>
              <a:t>J1:</a:t>
            </a:r>
            <a:r>
              <a:rPr lang="en-US" dirty="0">
                <a:effectLst/>
              </a:rPr>
              <a:t> Juvenile 1 (&lt;60 mm)</a:t>
            </a:r>
          </a:p>
          <a:p>
            <a:pPr lvl="1">
              <a:buFont typeface="Arial" panose="020B0604020202020204" pitchFamily="34" charset="0"/>
              <a:buChar char="•"/>
            </a:pPr>
            <a:r>
              <a:rPr lang="en-US" b="1" dirty="0">
                <a:effectLst/>
              </a:rPr>
              <a:t>J2:</a:t>
            </a:r>
            <a:r>
              <a:rPr lang="en-US" dirty="0">
                <a:effectLst/>
              </a:rPr>
              <a:t> Juvenile 2 (90-99mm)</a:t>
            </a:r>
          </a:p>
          <a:p>
            <a:pPr lvl="1">
              <a:buFont typeface="Arial" panose="020B0604020202020204" pitchFamily="34" charset="0"/>
              <a:buChar char="•"/>
            </a:pPr>
            <a:r>
              <a:rPr lang="en-US" b="1" dirty="0">
                <a:effectLst/>
              </a:rPr>
              <a:t>I1:</a:t>
            </a:r>
            <a:r>
              <a:rPr lang="en-US" dirty="0">
                <a:effectLst/>
              </a:rPr>
              <a:t> Immature 1 (100-139mm)</a:t>
            </a:r>
          </a:p>
          <a:p>
            <a:pPr lvl="1">
              <a:buFont typeface="Arial" panose="020B0604020202020204" pitchFamily="34" charset="0"/>
              <a:buChar char="•"/>
            </a:pPr>
            <a:r>
              <a:rPr lang="en-US" b="1" dirty="0">
                <a:effectLst/>
              </a:rPr>
              <a:t>I2:</a:t>
            </a:r>
            <a:r>
              <a:rPr lang="en-US" dirty="0">
                <a:effectLst/>
              </a:rPr>
              <a:t> Immature 2 (140-179mm)</a:t>
            </a:r>
          </a:p>
          <a:p>
            <a:pPr lvl="1">
              <a:buFont typeface="Arial" panose="020B0604020202020204" pitchFamily="34" charset="0"/>
              <a:buChar char="•"/>
            </a:pPr>
            <a:r>
              <a:rPr lang="en-US" b="1" dirty="0">
                <a:effectLst/>
              </a:rPr>
              <a:t>SA:</a:t>
            </a:r>
            <a:r>
              <a:rPr lang="en-US" dirty="0">
                <a:effectLst/>
              </a:rPr>
              <a:t> Subadult (180-207mm)</a:t>
            </a:r>
          </a:p>
          <a:p>
            <a:pPr lvl="1">
              <a:buFont typeface="Arial" panose="020B0604020202020204" pitchFamily="34" charset="0"/>
              <a:buChar char="•"/>
            </a:pPr>
            <a:r>
              <a:rPr lang="en-US" b="1" dirty="0">
                <a:effectLst/>
              </a:rPr>
              <a:t>A1:</a:t>
            </a:r>
            <a:r>
              <a:rPr lang="en-US" dirty="0">
                <a:effectLst/>
              </a:rPr>
              <a:t> Adult 1 (208-239mm)</a:t>
            </a:r>
          </a:p>
          <a:p>
            <a:pPr lvl="1">
              <a:buFont typeface="Arial" panose="020B0604020202020204" pitchFamily="34" charset="0"/>
              <a:buChar char="•"/>
            </a:pPr>
            <a:r>
              <a:rPr lang="en-US" b="1" dirty="0">
                <a:effectLst/>
              </a:rPr>
              <a:t>A2:</a:t>
            </a:r>
            <a:r>
              <a:rPr lang="en-US" dirty="0">
                <a:effectLst/>
              </a:rPr>
              <a:t> Adult 2 (&gt;240mm)</a:t>
            </a:r>
          </a:p>
          <a:p>
            <a:endParaRPr lang="en-US" dirty="0"/>
          </a:p>
        </p:txBody>
      </p:sp>
      <p:pic>
        <p:nvPicPr>
          <p:cNvPr id="4" name="Picture 3">
            <a:extLst>
              <a:ext uri="{FF2B5EF4-FFF2-40B4-BE49-F238E27FC236}">
                <a16:creationId xmlns:a16="http://schemas.microsoft.com/office/drawing/2014/main" id="{2EBA8669-FF02-40AB-6F40-D734C043196A}"/>
              </a:ext>
            </a:extLst>
          </p:cNvPr>
          <p:cNvPicPr>
            <a:picLocks noChangeAspect="1"/>
          </p:cNvPicPr>
          <p:nvPr/>
        </p:nvPicPr>
        <p:blipFill>
          <a:blip r:embed="rId2"/>
          <a:stretch>
            <a:fillRect/>
          </a:stretch>
        </p:blipFill>
        <p:spPr>
          <a:xfrm>
            <a:off x="9580791" y="5729130"/>
            <a:ext cx="2398772" cy="450941"/>
          </a:xfrm>
          <a:prstGeom prst="rect">
            <a:avLst/>
          </a:prstGeom>
        </p:spPr>
      </p:pic>
      <p:pic>
        <p:nvPicPr>
          <p:cNvPr id="12" name="Picture 11">
            <a:extLst>
              <a:ext uri="{FF2B5EF4-FFF2-40B4-BE49-F238E27FC236}">
                <a16:creationId xmlns:a16="http://schemas.microsoft.com/office/drawing/2014/main" id="{ACC77641-C714-1FEF-72AB-7460540EEE5E}"/>
              </a:ext>
            </a:extLst>
          </p:cNvPr>
          <p:cNvPicPr>
            <a:picLocks noChangeAspect="1"/>
          </p:cNvPicPr>
          <p:nvPr/>
        </p:nvPicPr>
        <p:blipFill>
          <a:blip r:embed="rId3"/>
          <a:stretch>
            <a:fillRect/>
          </a:stretch>
        </p:blipFill>
        <p:spPr>
          <a:xfrm>
            <a:off x="4592955" y="2760678"/>
            <a:ext cx="6562725" cy="2657475"/>
          </a:xfrm>
          <a:prstGeom prst="rect">
            <a:avLst/>
          </a:prstGeom>
        </p:spPr>
      </p:pic>
      <p:sp>
        <p:nvSpPr>
          <p:cNvPr id="13" name="TextBox 12">
            <a:extLst>
              <a:ext uri="{FF2B5EF4-FFF2-40B4-BE49-F238E27FC236}">
                <a16:creationId xmlns:a16="http://schemas.microsoft.com/office/drawing/2014/main" id="{17CE1F2B-1A10-8273-6918-BD2FD4D040B7}"/>
              </a:ext>
            </a:extLst>
          </p:cNvPr>
          <p:cNvSpPr txBox="1"/>
          <p:nvPr/>
        </p:nvSpPr>
        <p:spPr>
          <a:xfrm>
            <a:off x="4592955" y="5441407"/>
            <a:ext cx="4516539" cy="646331"/>
          </a:xfrm>
          <a:prstGeom prst="rect">
            <a:avLst/>
          </a:prstGeom>
          <a:noFill/>
        </p:spPr>
        <p:txBody>
          <a:bodyPr wrap="square" rtlCol="0">
            <a:spAutoFit/>
          </a:bodyPr>
          <a:lstStyle/>
          <a:p>
            <a:r>
              <a:rPr lang="en-US" sz="900" kern="100" dirty="0">
                <a:effectLst/>
                <a:latin typeface="Aptos" panose="020B0004020202020204" pitchFamily="34" charset="0"/>
                <a:ea typeface="Aptos" panose="020B0004020202020204" pitchFamily="34" charset="0"/>
                <a:cs typeface="Arial" panose="020B0604020202020204" pitchFamily="34" charset="0"/>
              </a:rPr>
              <a:t>Data source: </a:t>
            </a:r>
          </a:p>
          <a:p>
            <a:r>
              <a:rPr lang="en-US" sz="900" kern="100" dirty="0" err="1">
                <a:effectLst/>
                <a:latin typeface="Aptos" panose="020B0004020202020204" pitchFamily="34" charset="0"/>
                <a:ea typeface="Aptos" panose="020B0004020202020204" pitchFamily="34" charset="0"/>
                <a:cs typeface="Arial" panose="020B0604020202020204" pitchFamily="34" charset="0"/>
              </a:rPr>
              <a:t>Doak</a:t>
            </a:r>
            <a:r>
              <a:rPr lang="en-US" sz="900" kern="100" dirty="0">
                <a:effectLst/>
                <a:latin typeface="Aptos" panose="020B0004020202020204" pitchFamily="34" charset="0"/>
                <a:ea typeface="Aptos" panose="020B0004020202020204" pitchFamily="34" charset="0"/>
                <a:cs typeface="Arial" panose="020B0604020202020204" pitchFamily="34" charset="0"/>
              </a:rPr>
              <a:t>, D., </a:t>
            </a:r>
            <a:r>
              <a:rPr lang="en-US" sz="900" kern="100" dirty="0" err="1">
                <a:effectLst/>
                <a:latin typeface="Aptos" panose="020B0004020202020204" pitchFamily="34" charset="0"/>
                <a:ea typeface="Aptos" panose="020B0004020202020204" pitchFamily="34" charset="0"/>
                <a:cs typeface="Arial" panose="020B0604020202020204" pitchFamily="34" charset="0"/>
              </a:rPr>
              <a:t>Kareiva</a:t>
            </a:r>
            <a:r>
              <a:rPr lang="en-US" sz="900" kern="100" dirty="0">
                <a:effectLst/>
                <a:latin typeface="Aptos" panose="020B0004020202020204" pitchFamily="34" charset="0"/>
                <a:ea typeface="Aptos" panose="020B0004020202020204" pitchFamily="34" charset="0"/>
                <a:cs typeface="Arial" panose="020B0604020202020204" pitchFamily="34" charset="0"/>
              </a:rPr>
              <a:t>, P., and </a:t>
            </a:r>
            <a:r>
              <a:rPr lang="en-US" sz="900" kern="100" dirty="0" err="1">
                <a:effectLst/>
                <a:latin typeface="Aptos" panose="020B0004020202020204" pitchFamily="34" charset="0"/>
                <a:ea typeface="Aptos" panose="020B0004020202020204" pitchFamily="34" charset="0"/>
                <a:cs typeface="Arial" panose="020B0604020202020204" pitchFamily="34" charset="0"/>
              </a:rPr>
              <a:t>Klepetka</a:t>
            </a:r>
            <a:r>
              <a:rPr lang="en-US" sz="900" kern="100" dirty="0">
                <a:effectLst/>
                <a:latin typeface="Aptos" panose="020B0004020202020204" pitchFamily="34" charset="0"/>
                <a:ea typeface="Aptos" panose="020B0004020202020204" pitchFamily="34" charset="0"/>
                <a:cs typeface="Arial" panose="020B0604020202020204" pitchFamily="34" charset="0"/>
              </a:rPr>
              <a:t>, B. (1994), Modeling population viability for the desert tortoise in the western Mojave Desert. Ecological Applications, Vol. 4, No. 3. pp 446-460</a:t>
            </a:r>
            <a:endParaRPr lang="en-US" sz="9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sz="900" dirty="0"/>
          </a:p>
        </p:txBody>
      </p:sp>
      <p:pic>
        <p:nvPicPr>
          <p:cNvPr id="14" name="Picture 13">
            <a:extLst>
              <a:ext uri="{FF2B5EF4-FFF2-40B4-BE49-F238E27FC236}">
                <a16:creationId xmlns:a16="http://schemas.microsoft.com/office/drawing/2014/main" id="{6A11BF1E-407C-F4C4-60AD-614D032B43B6}"/>
              </a:ext>
            </a:extLst>
          </p:cNvPr>
          <p:cNvPicPr>
            <a:picLocks noChangeAspect="1"/>
          </p:cNvPicPr>
          <p:nvPr/>
        </p:nvPicPr>
        <p:blipFill rotWithShape="1">
          <a:blip r:embed="rId4"/>
          <a:srcRect l="32030" t="12883" r="45329" b="58245"/>
          <a:stretch/>
        </p:blipFill>
        <p:spPr>
          <a:xfrm>
            <a:off x="9109494" y="677929"/>
            <a:ext cx="2070339" cy="1980081"/>
          </a:xfrm>
          <a:prstGeom prst="rect">
            <a:avLst/>
          </a:prstGeom>
        </p:spPr>
      </p:pic>
    </p:spTree>
    <p:extLst>
      <p:ext uri="{BB962C8B-B14F-4D97-AF65-F5344CB8AC3E}">
        <p14:creationId xmlns:p14="http://schemas.microsoft.com/office/powerpoint/2010/main" val="3945815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DBFA29-6389-744D-FA25-0759DC3229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EA1B0B-C589-A879-8784-1C5B5DB604DE}"/>
              </a:ext>
            </a:extLst>
          </p:cNvPr>
          <p:cNvSpPr>
            <a:spLocks noGrp="1"/>
          </p:cNvSpPr>
          <p:nvPr>
            <p:ph type="title"/>
          </p:nvPr>
        </p:nvSpPr>
        <p:spPr/>
        <p:txBody>
          <a:bodyPr/>
          <a:lstStyle/>
          <a:p>
            <a:r>
              <a:rPr lang="en-US" dirty="0"/>
              <a:t>What’s a population matrix?</a:t>
            </a:r>
            <a:br>
              <a:rPr lang="en-US" dirty="0"/>
            </a:br>
            <a:r>
              <a:rPr lang="en-US" dirty="0"/>
              <a:t>(aka a transition matrix)</a:t>
            </a:r>
          </a:p>
        </p:txBody>
      </p:sp>
      <p:sp>
        <p:nvSpPr>
          <p:cNvPr id="3" name="Content Placeholder 2">
            <a:extLst>
              <a:ext uri="{FF2B5EF4-FFF2-40B4-BE49-F238E27FC236}">
                <a16:creationId xmlns:a16="http://schemas.microsoft.com/office/drawing/2014/main" id="{3AB3EE14-F41C-4318-E6BB-4B0D4E55B5F6}"/>
              </a:ext>
            </a:extLst>
          </p:cNvPr>
          <p:cNvSpPr>
            <a:spLocks noGrp="1"/>
          </p:cNvSpPr>
          <p:nvPr>
            <p:ph idx="1"/>
          </p:nvPr>
        </p:nvSpPr>
        <p:spPr/>
        <p:txBody>
          <a:bodyPr>
            <a:normAutofit/>
          </a:bodyPr>
          <a:lstStyle/>
          <a:p>
            <a:r>
              <a:rPr lang="en-US" dirty="0">
                <a:effectLst/>
              </a:rPr>
              <a:t>Each cell value represents the probability of an individual of that </a:t>
            </a:r>
            <a:r>
              <a:rPr lang="en-US" i="1" dirty="0">
                <a:effectLst/>
              </a:rPr>
              <a:t>column’s</a:t>
            </a:r>
            <a:r>
              <a:rPr lang="en-US" dirty="0">
                <a:effectLst/>
              </a:rPr>
              <a:t> life stage surviving to that </a:t>
            </a:r>
            <a:r>
              <a:rPr lang="en-US" i="1" dirty="0">
                <a:effectLst/>
              </a:rPr>
              <a:t>row’s</a:t>
            </a:r>
            <a:r>
              <a:rPr lang="en-US" dirty="0">
                <a:effectLst/>
              </a:rPr>
              <a:t> life stage. For example, a J1 has a probability 0.567 of surviving at its current life stage, or a probability of 0.149 of transitioning to J2. The remaining probability represents the probability of death.</a:t>
            </a:r>
          </a:p>
          <a:p>
            <a:pPr>
              <a:lnSpc>
                <a:spcPct val="100000"/>
              </a:lnSpc>
            </a:pPr>
            <a:r>
              <a:rPr lang="en-US" sz="1800" dirty="0">
                <a:effectLst/>
              </a:rPr>
              <a:t>0.149 + 0.567 = 0.716, so the probability of a J1 dying is 1 - 0.716 = 0.284</a:t>
            </a:r>
          </a:p>
          <a:p>
            <a:endParaRPr lang="en-US" dirty="0"/>
          </a:p>
        </p:txBody>
      </p:sp>
      <p:pic>
        <p:nvPicPr>
          <p:cNvPr id="4" name="Picture 3">
            <a:extLst>
              <a:ext uri="{FF2B5EF4-FFF2-40B4-BE49-F238E27FC236}">
                <a16:creationId xmlns:a16="http://schemas.microsoft.com/office/drawing/2014/main" id="{30CFF1AB-7F02-B71E-238F-35CF6EEC5B14}"/>
              </a:ext>
            </a:extLst>
          </p:cNvPr>
          <p:cNvPicPr>
            <a:picLocks noChangeAspect="1"/>
          </p:cNvPicPr>
          <p:nvPr/>
        </p:nvPicPr>
        <p:blipFill>
          <a:blip r:embed="rId2"/>
          <a:stretch>
            <a:fillRect/>
          </a:stretch>
        </p:blipFill>
        <p:spPr>
          <a:xfrm>
            <a:off x="9580791" y="5729130"/>
            <a:ext cx="2398772" cy="450941"/>
          </a:xfrm>
          <a:prstGeom prst="rect">
            <a:avLst/>
          </a:prstGeom>
        </p:spPr>
      </p:pic>
      <p:pic>
        <p:nvPicPr>
          <p:cNvPr id="12" name="Picture 11">
            <a:extLst>
              <a:ext uri="{FF2B5EF4-FFF2-40B4-BE49-F238E27FC236}">
                <a16:creationId xmlns:a16="http://schemas.microsoft.com/office/drawing/2014/main" id="{65EDE08B-31E5-B3F4-D50B-1BE4512E9A43}"/>
              </a:ext>
            </a:extLst>
          </p:cNvPr>
          <p:cNvPicPr>
            <a:picLocks noChangeAspect="1"/>
          </p:cNvPicPr>
          <p:nvPr/>
        </p:nvPicPr>
        <p:blipFill>
          <a:blip r:embed="rId3"/>
          <a:stretch>
            <a:fillRect/>
          </a:stretch>
        </p:blipFill>
        <p:spPr>
          <a:xfrm>
            <a:off x="1197472" y="3522596"/>
            <a:ext cx="6562725" cy="2657475"/>
          </a:xfrm>
          <a:prstGeom prst="rect">
            <a:avLst/>
          </a:prstGeom>
        </p:spPr>
      </p:pic>
      <p:sp>
        <p:nvSpPr>
          <p:cNvPr id="5" name="Oval 4">
            <a:extLst>
              <a:ext uri="{FF2B5EF4-FFF2-40B4-BE49-F238E27FC236}">
                <a16:creationId xmlns:a16="http://schemas.microsoft.com/office/drawing/2014/main" id="{5F93F801-FB6D-F5E6-1233-8E8761B7C8D0}"/>
              </a:ext>
            </a:extLst>
          </p:cNvPr>
          <p:cNvSpPr/>
          <p:nvPr/>
        </p:nvSpPr>
        <p:spPr>
          <a:xfrm>
            <a:off x="2322692" y="4093233"/>
            <a:ext cx="923027" cy="353683"/>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0D03B3B-C9EE-F8BE-9D8E-F7BAF17AF81E}"/>
              </a:ext>
            </a:extLst>
          </p:cNvPr>
          <p:cNvSpPr/>
          <p:nvPr/>
        </p:nvSpPr>
        <p:spPr>
          <a:xfrm>
            <a:off x="2322691" y="4425564"/>
            <a:ext cx="923027" cy="293086"/>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8BDBDE1-45DB-5CB4-3D2A-8F29D1307D60}"/>
              </a:ext>
            </a:extLst>
          </p:cNvPr>
          <p:cNvPicPr>
            <a:picLocks noChangeAspect="1"/>
          </p:cNvPicPr>
          <p:nvPr/>
        </p:nvPicPr>
        <p:blipFill>
          <a:blip r:embed="rId4"/>
          <a:stretch>
            <a:fillRect/>
          </a:stretch>
        </p:blipFill>
        <p:spPr>
          <a:xfrm>
            <a:off x="8010611" y="2872654"/>
            <a:ext cx="4013649" cy="2657475"/>
          </a:xfrm>
          <a:prstGeom prst="rect">
            <a:avLst/>
          </a:prstGeom>
        </p:spPr>
      </p:pic>
    </p:spTree>
    <p:extLst>
      <p:ext uri="{BB962C8B-B14F-4D97-AF65-F5344CB8AC3E}">
        <p14:creationId xmlns:p14="http://schemas.microsoft.com/office/powerpoint/2010/main" val="3702902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C2368-0526-E6EC-2B54-096766767C66}"/>
              </a:ext>
            </a:extLst>
          </p:cNvPr>
          <p:cNvSpPr>
            <a:spLocks noGrp="1"/>
          </p:cNvSpPr>
          <p:nvPr>
            <p:ph type="title"/>
          </p:nvPr>
        </p:nvSpPr>
        <p:spPr/>
        <p:txBody>
          <a:bodyPr/>
          <a:lstStyle/>
          <a:p>
            <a:r>
              <a:rPr lang="en-US" dirty="0"/>
              <a:t>Deterministic projection</a:t>
            </a:r>
          </a:p>
        </p:txBody>
      </p:sp>
      <p:sp>
        <p:nvSpPr>
          <p:cNvPr id="3" name="Content Placeholder 2">
            <a:extLst>
              <a:ext uri="{FF2B5EF4-FFF2-40B4-BE49-F238E27FC236}">
                <a16:creationId xmlns:a16="http://schemas.microsoft.com/office/drawing/2014/main" id="{DC7B9432-9E3D-A724-6836-9D9E4371176D}"/>
              </a:ext>
            </a:extLst>
          </p:cNvPr>
          <p:cNvSpPr>
            <a:spLocks noGrp="1"/>
          </p:cNvSpPr>
          <p:nvPr>
            <p:ph idx="1"/>
          </p:nvPr>
        </p:nvSpPr>
        <p:spPr>
          <a:xfrm>
            <a:off x="1097280" y="2346384"/>
            <a:ext cx="10058400" cy="3522709"/>
          </a:xfrm>
        </p:spPr>
        <p:txBody>
          <a:bodyPr>
            <a:normAutofit/>
          </a:bodyPr>
          <a:lstStyle/>
          <a:p>
            <a:pPr algn="ctr"/>
            <a:r>
              <a:rPr lang="en-US" sz="6600" b="1" dirty="0" err="1">
                <a:effectLst/>
                <a:latin typeface="Cambria Math" panose="02040503050406030204" pitchFamily="18" charset="0"/>
                <a:ea typeface="Cambria Math" panose="02040503050406030204" pitchFamily="18" charset="0"/>
              </a:rPr>
              <a:t>n</a:t>
            </a:r>
            <a:r>
              <a:rPr lang="en-US" sz="6600" i="1" baseline="-25000" dirty="0" err="1">
                <a:effectLst/>
                <a:latin typeface="Cambria Math" panose="02040503050406030204" pitchFamily="18" charset="0"/>
                <a:ea typeface="Cambria Math" panose="02040503050406030204" pitchFamily="18" charset="0"/>
              </a:rPr>
              <a:t>t</a:t>
            </a:r>
            <a:r>
              <a:rPr lang="en-US" sz="6600" baseline="-25000" dirty="0">
                <a:effectLst/>
                <a:latin typeface="Cambria Math" panose="02040503050406030204" pitchFamily="18" charset="0"/>
                <a:ea typeface="Cambria Math" panose="02040503050406030204" pitchFamily="18" charset="0"/>
              </a:rPr>
              <a:t> </a:t>
            </a:r>
            <a:r>
              <a:rPr lang="en-US" sz="6600" dirty="0">
                <a:effectLst/>
                <a:latin typeface="Cambria Math" panose="02040503050406030204" pitchFamily="18" charset="0"/>
                <a:ea typeface="Cambria Math" panose="02040503050406030204" pitchFamily="18" charset="0"/>
              </a:rPr>
              <a:t>= </a:t>
            </a:r>
            <a:r>
              <a:rPr lang="en-US" sz="6600" b="1" dirty="0">
                <a:effectLst/>
                <a:latin typeface="Cambria Math" panose="02040503050406030204" pitchFamily="18" charset="0"/>
                <a:ea typeface="Cambria Math" panose="02040503050406030204" pitchFamily="18" charset="0"/>
              </a:rPr>
              <a:t>A</a:t>
            </a:r>
            <a:r>
              <a:rPr lang="en-US" sz="6600" i="1" baseline="-25000" dirty="0">
                <a:effectLst/>
                <a:latin typeface="Cambria Math" panose="02040503050406030204" pitchFamily="18" charset="0"/>
                <a:ea typeface="Cambria Math" panose="02040503050406030204" pitchFamily="18" charset="0"/>
              </a:rPr>
              <a:t> </a:t>
            </a:r>
            <a:r>
              <a:rPr lang="en-US" sz="6600" b="1" dirty="0">
                <a:effectLst/>
                <a:latin typeface="Cambria Math" panose="02040503050406030204" pitchFamily="18" charset="0"/>
                <a:ea typeface="Cambria Math" panose="02040503050406030204" pitchFamily="18" charset="0"/>
              </a:rPr>
              <a:t>n</a:t>
            </a:r>
            <a:r>
              <a:rPr lang="en-US" sz="6600" i="1" baseline="-25000" dirty="0">
                <a:effectLst/>
                <a:latin typeface="Cambria Math" panose="02040503050406030204" pitchFamily="18" charset="0"/>
                <a:ea typeface="Cambria Math" panose="02040503050406030204" pitchFamily="18" charset="0"/>
              </a:rPr>
              <a:t>0</a:t>
            </a:r>
          </a:p>
          <a:p>
            <a:pPr algn="ctr"/>
            <a:endParaRPr lang="en-US" sz="6600" baseline="-25000" dirty="0">
              <a:latin typeface="Cambria Math" panose="02040503050406030204" pitchFamily="18" charset="0"/>
              <a:ea typeface="Cambria Math" panose="02040503050406030204" pitchFamily="18" charset="0"/>
            </a:endParaRPr>
          </a:p>
          <a:p>
            <a:pPr algn="ctr"/>
            <a:r>
              <a:rPr lang="en-US" sz="3200" baseline="-25000" dirty="0">
                <a:latin typeface="Cambria Math" panose="02040503050406030204" pitchFamily="18" charset="0"/>
                <a:ea typeface="Cambria Math" panose="02040503050406030204" pitchFamily="18" charset="0"/>
              </a:rPr>
              <a:t>Population size at time t          Population Matrix           Population vector at time 0 </a:t>
            </a:r>
          </a:p>
          <a:p>
            <a:pPr algn="ctr"/>
            <a:r>
              <a:rPr lang="en-US" sz="3200" baseline="-25000" dirty="0">
                <a:latin typeface="Cambria Math" panose="02040503050406030204" pitchFamily="18" charset="0"/>
                <a:ea typeface="Cambria Math" panose="02040503050406030204" pitchFamily="18" charset="0"/>
              </a:rPr>
              <a:t>                                                                                                        (# in each life-stage)  </a:t>
            </a:r>
          </a:p>
        </p:txBody>
      </p:sp>
      <p:cxnSp>
        <p:nvCxnSpPr>
          <p:cNvPr id="5" name="Straight Arrow Connector 4">
            <a:extLst>
              <a:ext uri="{FF2B5EF4-FFF2-40B4-BE49-F238E27FC236}">
                <a16:creationId xmlns:a16="http://schemas.microsoft.com/office/drawing/2014/main" id="{B7A7B8EE-F546-8752-8A91-A13F4DAD2360}"/>
              </a:ext>
            </a:extLst>
          </p:cNvPr>
          <p:cNvCxnSpPr/>
          <p:nvPr/>
        </p:nvCxnSpPr>
        <p:spPr>
          <a:xfrm flipV="1">
            <a:off x="3010619" y="3312541"/>
            <a:ext cx="1613139" cy="974785"/>
          </a:xfrm>
          <a:prstGeom prst="straightConnector1">
            <a:avLst/>
          </a:prstGeom>
          <a:ln w="38100">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E5B77B8F-11C2-CC1A-8965-19F7C08A44CA}"/>
              </a:ext>
            </a:extLst>
          </p:cNvPr>
          <p:cNvCxnSpPr>
            <a:cxnSpLocks/>
          </p:cNvCxnSpPr>
          <p:nvPr/>
        </p:nvCxnSpPr>
        <p:spPr>
          <a:xfrm flipV="1">
            <a:off x="6090249" y="3312541"/>
            <a:ext cx="362309" cy="914400"/>
          </a:xfrm>
          <a:prstGeom prst="straightConnector1">
            <a:avLst/>
          </a:prstGeom>
          <a:ln w="38100">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3ACA87CF-69DE-A169-907A-60F3314425BF}"/>
              </a:ext>
            </a:extLst>
          </p:cNvPr>
          <p:cNvCxnSpPr>
            <a:cxnSpLocks/>
          </p:cNvCxnSpPr>
          <p:nvPr/>
        </p:nvCxnSpPr>
        <p:spPr>
          <a:xfrm flipH="1" flipV="1">
            <a:off x="7925662" y="3312541"/>
            <a:ext cx="1318980" cy="914400"/>
          </a:xfrm>
          <a:prstGeom prst="straightConnector1">
            <a:avLst/>
          </a:prstGeom>
          <a:ln w="38100">
            <a:solidFill>
              <a:schemeClr val="tx2"/>
            </a:solidFill>
            <a:tailEnd type="triangle"/>
          </a:ln>
        </p:spPr>
        <p:style>
          <a:lnRef idx="1">
            <a:schemeClr val="dk1"/>
          </a:lnRef>
          <a:fillRef idx="0">
            <a:schemeClr val="dk1"/>
          </a:fillRef>
          <a:effectRef idx="0">
            <a:schemeClr val="dk1"/>
          </a:effectRef>
          <a:fontRef idx="minor">
            <a:schemeClr val="tx1"/>
          </a:fontRef>
        </p:style>
      </p:cxnSp>
      <p:pic>
        <p:nvPicPr>
          <p:cNvPr id="14" name="Picture 13">
            <a:extLst>
              <a:ext uri="{FF2B5EF4-FFF2-40B4-BE49-F238E27FC236}">
                <a16:creationId xmlns:a16="http://schemas.microsoft.com/office/drawing/2014/main" id="{37D9F262-0F70-FF28-1418-085E315C96CA}"/>
              </a:ext>
            </a:extLst>
          </p:cNvPr>
          <p:cNvPicPr>
            <a:picLocks noChangeAspect="1"/>
          </p:cNvPicPr>
          <p:nvPr/>
        </p:nvPicPr>
        <p:blipFill>
          <a:blip r:embed="rId2"/>
          <a:stretch>
            <a:fillRect/>
          </a:stretch>
        </p:blipFill>
        <p:spPr>
          <a:xfrm>
            <a:off x="9580791" y="5729130"/>
            <a:ext cx="2398772" cy="450941"/>
          </a:xfrm>
          <a:prstGeom prst="rect">
            <a:avLst/>
          </a:prstGeom>
        </p:spPr>
      </p:pic>
    </p:spTree>
    <p:extLst>
      <p:ext uri="{BB962C8B-B14F-4D97-AF65-F5344CB8AC3E}">
        <p14:creationId xmlns:p14="http://schemas.microsoft.com/office/powerpoint/2010/main" val="3872130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71C46-591F-5490-0A5F-931DA6056A6B}"/>
              </a:ext>
            </a:extLst>
          </p:cNvPr>
          <p:cNvSpPr>
            <a:spLocks noGrp="1"/>
          </p:cNvSpPr>
          <p:nvPr>
            <p:ph type="title"/>
          </p:nvPr>
        </p:nvSpPr>
        <p:spPr/>
        <p:txBody>
          <a:bodyPr/>
          <a:lstStyle/>
          <a:p>
            <a:r>
              <a:rPr lang="en-US" dirty="0"/>
              <a:t>project() function</a:t>
            </a:r>
          </a:p>
        </p:txBody>
      </p:sp>
      <p:pic>
        <p:nvPicPr>
          <p:cNvPr id="4" name="Picture 3">
            <a:extLst>
              <a:ext uri="{FF2B5EF4-FFF2-40B4-BE49-F238E27FC236}">
                <a16:creationId xmlns:a16="http://schemas.microsoft.com/office/drawing/2014/main" id="{001D9DA4-FF3D-D631-316C-511CC1C9AE20}"/>
              </a:ext>
            </a:extLst>
          </p:cNvPr>
          <p:cNvPicPr>
            <a:picLocks noChangeAspect="1"/>
          </p:cNvPicPr>
          <p:nvPr/>
        </p:nvPicPr>
        <p:blipFill>
          <a:blip r:embed="rId2"/>
          <a:stretch>
            <a:fillRect/>
          </a:stretch>
        </p:blipFill>
        <p:spPr>
          <a:xfrm>
            <a:off x="9580791" y="5729130"/>
            <a:ext cx="2398772" cy="450941"/>
          </a:xfrm>
          <a:prstGeom prst="rect">
            <a:avLst/>
          </a:prstGeom>
        </p:spPr>
      </p:pic>
      <p:pic>
        <p:nvPicPr>
          <p:cNvPr id="7" name="Picture 6">
            <a:extLst>
              <a:ext uri="{FF2B5EF4-FFF2-40B4-BE49-F238E27FC236}">
                <a16:creationId xmlns:a16="http://schemas.microsoft.com/office/drawing/2014/main" id="{D0015251-7047-C711-20CC-013D5819298D}"/>
              </a:ext>
            </a:extLst>
          </p:cNvPr>
          <p:cNvPicPr>
            <a:picLocks noChangeAspect="1"/>
          </p:cNvPicPr>
          <p:nvPr/>
        </p:nvPicPr>
        <p:blipFill>
          <a:blip r:embed="rId3"/>
          <a:stretch>
            <a:fillRect/>
          </a:stretch>
        </p:blipFill>
        <p:spPr>
          <a:xfrm>
            <a:off x="3294437" y="2812211"/>
            <a:ext cx="5603126" cy="498265"/>
          </a:xfrm>
          <a:prstGeom prst="rect">
            <a:avLst/>
          </a:prstGeom>
        </p:spPr>
      </p:pic>
      <p:sp>
        <p:nvSpPr>
          <p:cNvPr id="8" name="Content Placeholder 2">
            <a:extLst>
              <a:ext uri="{FF2B5EF4-FFF2-40B4-BE49-F238E27FC236}">
                <a16:creationId xmlns:a16="http://schemas.microsoft.com/office/drawing/2014/main" id="{F108F04D-6937-F5D0-A176-681619289FAC}"/>
              </a:ext>
            </a:extLst>
          </p:cNvPr>
          <p:cNvSpPr txBox="1">
            <a:spLocks/>
          </p:cNvSpPr>
          <p:nvPr/>
        </p:nvSpPr>
        <p:spPr>
          <a:xfrm>
            <a:off x="1097280" y="2346384"/>
            <a:ext cx="10058400" cy="352270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endParaRPr lang="en-US" sz="6600" baseline="-25000" dirty="0">
              <a:latin typeface="Cambria Math" panose="02040503050406030204" pitchFamily="18" charset="0"/>
              <a:ea typeface="Cambria Math" panose="02040503050406030204" pitchFamily="18" charset="0"/>
            </a:endParaRPr>
          </a:p>
          <a:p>
            <a:pPr algn="ctr"/>
            <a:endParaRPr lang="en-US" sz="6600" baseline="-25000" dirty="0">
              <a:latin typeface="Cambria Math" panose="02040503050406030204" pitchFamily="18" charset="0"/>
              <a:ea typeface="Cambria Math" panose="02040503050406030204" pitchFamily="18" charset="0"/>
            </a:endParaRPr>
          </a:p>
          <a:p>
            <a:pPr algn="ctr"/>
            <a:endParaRPr lang="en-US" sz="6600" baseline="-25000" dirty="0">
              <a:latin typeface="Cambria Math" panose="02040503050406030204" pitchFamily="18" charset="0"/>
              <a:ea typeface="Cambria Math" panose="02040503050406030204" pitchFamily="18" charset="0"/>
            </a:endParaRPr>
          </a:p>
          <a:p>
            <a:pPr algn="ctr"/>
            <a:r>
              <a:rPr lang="en-US" sz="3200" baseline="-25000" dirty="0">
                <a:latin typeface="Cambria Math" panose="02040503050406030204" pitchFamily="18" charset="0"/>
                <a:ea typeface="Cambria Math" panose="02040503050406030204" pitchFamily="18" charset="0"/>
              </a:rPr>
              <a:t>Population Matrix           Population vector at time 0      	Time interval you want to 			(# in each life-stage)  			project to </a:t>
            </a:r>
          </a:p>
        </p:txBody>
      </p:sp>
      <p:cxnSp>
        <p:nvCxnSpPr>
          <p:cNvPr id="10" name="Straight Arrow Connector 9">
            <a:extLst>
              <a:ext uri="{FF2B5EF4-FFF2-40B4-BE49-F238E27FC236}">
                <a16:creationId xmlns:a16="http://schemas.microsoft.com/office/drawing/2014/main" id="{8155813B-9C2C-28B3-CD11-AFEB1C9A37E2}"/>
              </a:ext>
            </a:extLst>
          </p:cNvPr>
          <p:cNvCxnSpPr>
            <a:cxnSpLocks/>
          </p:cNvCxnSpPr>
          <p:nvPr/>
        </p:nvCxnSpPr>
        <p:spPr>
          <a:xfrm flipV="1">
            <a:off x="2216587" y="3429000"/>
            <a:ext cx="2950636" cy="1384537"/>
          </a:xfrm>
          <a:prstGeom prst="straightConnector1">
            <a:avLst/>
          </a:prstGeom>
          <a:ln w="38100">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6BCF4899-81CC-E17F-3A39-91433C831AFB}"/>
              </a:ext>
            </a:extLst>
          </p:cNvPr>
          <p:cNvCxnSpPr>
            <a:cxnSpLocks/>
          </p:cNvCxnSpPr>
          <p:nvPr/>
        </p:nvCxnSpPr>
        <p:spPr>
          <a:xfrm flipV="1">
            <a:off x="5296217" y="3429000"/>
            <a:ext cx="914802" cy="1324152"/>
          </a:xfrm>
          <a:prstGeom prst="straightConnector1">
            <a:avLst/>
          </a:prstGeom>
          <a:ln w="38100">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DA138252-2502-BEE7-486E-90A157AB7970}"/>
              </a:ext>
            </a:extLst>
          </p:cNvPr>
          <p:cNvCxnSpPr>
            <a:cxnSpLocks/>
          </p:cNvCxnSpPr>
          <p:nvPr/>
        </p:nvCxnSpPr>
        <p:spPr>
          <a:xfrm flipH="1" flipV="1">
            <a:off x="8169215" y="3429000"/>
            <a:ext cx="1078302" cy="1306902"/>
          </a:xfrm>
          <a:prstGeom prst="straightConnector1">
            <a:avLst/>
          </a:prstGeom>
          <a:ln w="38100">
            <a:solidFill>
              <a:schemeClr val="tx2"/>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85000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B7B39-2C6E-FA22-E16A-F4274C5CEB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CCE757-F904-7BC1-96DA-63727E0EDF90}"/>
              </a:ext>
            </a:extLst>
          </p:cNvPr>
          <p:cNvSpPr>
            <a:spLocks noGrp="1"/>
          </p:cNvSpPr>
          <p:nvPr>
            <p:ph type="title"/>
          </p:nvPr>
        </p:nvSpPr>
        <p:spPr/>
        <p:txBody>
          <a:bodyPr/>
          <a:lstStyle/>
          <a:p>
            <a:r>
              <a:rPr lang="en-US" dirty="0"/>
              <a:t>project() function</a:t>
            </a:r>
          </a:p>
        </p:txBody>
      </p:sp>
      <p:pic>
        <p:nvPicPr>
          <p:cNvPr id="4" name="Picture 3">
            <a:extLst>
              <a:ext uri="{FF2B5EF4-FFF2-40B4-BE49-F238E27FC236}">
                <a16:creationId xmlns:a16="http://schemas.microsoft.com/office/drawing/2014/main" id="{FC87A160-4950-D38F-F4FC-CC83B2A488D8}"/>
              </a:ext>
            </a:extLst>
          </p:cNvPr>
          <p:cNvPicPr>
            <a:picLocks noChangeAspect="1"/>
          </p:cNvPicPr>
          <p:nvPr/>
        </p:nvPicPr>
        <p:blipFill>
          <a:blip r:embed="rId2"/>
          <a:stretch>
            <a:fillRect/>
          </a:stretch>
        </p:blipFill>
        <p:spPr>
          <a:xfrm>
            <a:off x="9580791" y="5729130"/>
            <a:ext cx="2398772" cy="450941"/>
          </a:xfrm>
          <a:prstGeom prst="rect">
            <a:avLst/>
          </a:prstGeom>
        </p:spPr>
      </p:pic>
      <p:pic>
        <p:nvPicPr>
          <p:cNvPr id="5" name="Picture 4">
            <a:extLst>
              <a:ext uri="{FF2B5EF4-FFF2-40B4-BE49-F238E27FC236}">
                <a16:creationId xmlns:a16="http://schemas.microsoft.com/office/drawing/2014/main" id="{0C4F4845-B81A-6163-3535-BF313953CBC2}"/>
              </a:ext>
            </a:extLst>
          </p:cNvPr>
          <p:cNvPicPr>
            <a:picLocks noChangeAspect="1"/>
          </p:cNvPicPr>
          <p:nvPr/>
        </p:nvPicPr>
        <p:blipFill>
          <a:blip r:embed="rId3"/>
          <a:stretch>
            <a:fillRect/>
          </a:stretch>
        </p:blipFill>
        <p:spPr>
          <a:xfrm>
            <a:off x="1097281" y="1877780"/>
            <a:ext cx="6545724" cy="4157763"/>
          </a:xfrm>
          <a:prstGeom prst="rect">
            <a:avLst/>
          </a:prstGeom>
        </p:spPr>
      </p:pic>
      <p:sp>
        <p:nvSpPr>
          <p:cNvPr id="6" name="TextBox 5">
            <a:extLst>
              <a:ext uri="{FF2B5EF4-FFF2-40B4-BE49-F238E27FC236}">
                <a16:creationId xmlns:a16="http://schemas.microsoft.com/office/drawing/2014/main" id="{ECB34BDF-2076-EE0E-4B24-5B4F1DA2E0FF}"/>
              </a:ext>
            </a:extLst>
          </p:cNvPr>
          <p:cNvSpPr txBox="1"/>
          <p:nvPr/>
        </p:nvSpPr>
        <p:spPr>
          <a:xfrm>
            <a:off x="7806906" y="1880558"/>
            <a:ext cx="4172657" cy="3693319"/>
          </a:xfrm>
          <a:prstGeom prst="rect">
            <a:avLst/>
          </a:prstGeom>
          <a:noFill/>
        </p:spPr>
        <p:txBody>
          <a:bodyPr wrap="square" rtlCol="0">
            <a:spAutoFit/>
          </a:bodyPr>
          <a:lstStyle/>
          <a:p>
            <a:r>
              <a:rPr lang="en-US" dirty="0"/>
              <a:t>In the tortoise data, the actual number in each life-stage is not known. For demonstration purposes, we can just generate a random vector and scale it to 1.</a:t>
            </a:r>
          </a:p>
          <a:p>
            <a:endParaRPr lang="en-US" dirty="0"/>
          </a:p>
          <a:p>
            <a:r>
              <a:rPr lang="en-US" dirty="0"/>
              <a:t>This output is called a “Projection Object”. The numbers displayed are overall population sizes proportionate to the starting population size. Note that there are 101 numbers here because the starting population size is included.</a:t>
            </a:r>
          </a:p>
          <a:p>
            <a:endParaRPr lang="en-US" dirty="0"/>
          </a:p>
          <a:p>
            <a:endParaRPr lang="en-US" dirty="0"/>
          </a:p>
        </p:txBody>
      </p:sp>
    </p:spTree>
    <p:extLst>
      <p:ext uri="{BB962C8B-B14F-4D97-AF65-F5344CB8AC3E}">
        <p14:creationId xmlns:p14="http://schemas.microsoft.com/office/powerpoint/2010/main" val="832759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49837-FD44-A651-6CB7-825B665DDA87}"/>
              </a:ext>
            </a:extLst>
          </p:cNvPr>
          <p:cNvSpPr>
            <a:spLocks noGrp="1"/>
          </p:cNvSpPr>
          <p:nvPr>
            <p:ph type="title"/>
          </p:nvPr>
        </p:nvSpPr>
        <p:spPr/>
        <p:txBody>
          <a:bodyPr/>
          <a:lstStyle/>
          <a:p>
            <a:r>
              <a:rPr lang="en-US" dirty="0"/>
              <a:t>Projection Objects in R</a:t>
            </a:r>
          </a:p>
        </p:txBody>
      </p:sp>
      <p:pic>
        <p:nvPicPr>
          <p:cNvPr id="4" name="Picture 3">
            <a:extLst>
              <a:ext uri="{FF2B5EF4-FFF2-40B4-BE49-F238E27FC236}">
                <a16:creationId xmlns:a16="http://schemas.microsoft.com/office/drawing/2014/main" id="{D3BEE503-6CC5-E2E0-BDA3-D7B0AD30C7C0}"/>
              </a:ext>
            </a:extLst>
          </p:cNvPr>
          <p:cNvPicPr>
            <a:picLocks noChangeAspect="1"/>
          </p:cNvPicPr>
          <p:nvPr/>
        </p:nvPicPr>
        <p:blipFill>
          <a:blip r:embed="rId2"/>
          <a:stretch>
            <a:fillRect/>
          </a:stretch>
        </p:blipFill>
        <p:spPr>
          <a:xfrm>
            <a:off x="9580791" y="5729130"/>
            <a:ext cx="2398772" cy="450941"/>
          </a:xfrm>
          <a:prstGeom prst="rect">
            <a:avLst/>
          </a:prstGeom>
        </p:spPr>
      </p:pic>
      <p:pic>
        <p:nvPicPr>
          <p:cNvPr id="6" name="Content Placeholder 5">
            <a:extLst>
              <a:ext uri="{FF2B5EF4-FFF2-40B4-BE49-F238E27FC236}">
                <a16:creationId xmlns:a16="http://schemas.microsoft.com/office/drawing/2014/main" id="{B805013C-4D55-02C0-84FF-EA73AAEA4C5E}"/>
              </a:ext>
            </a:extLst>
          </p:cNvPr>
          <p:cNvPicPr>
            <a:picLocks noGrp="1" noChangeAspect="1"/>
          </p:cNvPicPr>
          <p:nvPr>
            <p:ph idx="1"/>
          </p:nvPr>
        </p:nvPicPr>
        <p:blipFill rotWithShape="1">
          <a:blip r:embed="rId3"/>
          <a:srcRect t="26371" r="20072"/>
          <a:stretch/>
        </p:blipFill>
        <p:spPr>
          <a:xfrm>
            <a:off x="760548" y="3096700"/>
            <a:ext cx="3786722" cy="2215702"/>
          </a:xfrm>
          <a:prstGeom prst="rect">
            <a:avLst/>
          </a:prstGeom>
        </p:spPr>
      </p:pic>
      <p:pic>
        <p:nvPicPr>
          <p:cNvPr id="8" name="Picture 7">
            <a:extLst>
              <a:ext uri="{FF2B5EF4-FFF2-40B4-BE49-F238E27FC236}">
                <a16:creationId xmlns:a16="http://schemas.microsoft.com/office/drawing/2014/main" id="{9DC123C3-7B57-93BE-A7F0-0E38A76DD119}"/>
              </a:ext>
            </a:extLst>
          </p:cNvPr>
          <p:cNvPicPr>
            <a:picLocks noChangeAspect="1"/>
          </p:cNvPicPr>
          <p:nvPr/>
        </p:nvPicPr>
        <p:blipFill rotWithShape="1">
          <a:blip r:embed="rId4"/>
          <a:srcRect b="1942"/>
          <a:stretch/>
        </p:blipFill>
        <p:spPr>
          <a:xfrm>
            <a:off x="5353544" y="3351111"/>
            <a:ext cx="4227247" cy="1522521"/>
          </a:xfrm>
          <a:prstGeom prst="rect">
            <a:avLst/>
          </a:prstGeom>
        </p:spPr>
      </p:pic>
      <p:pic>
        <p:nvPicPr>
          <p:cNvPr id="10" name="Picture 9">
            <a:extLst>
              <a:ext uri="{FF2B5EF4-FFF2-40B4-BE49-F238E27FC236}">
                <a16:creationId xmlns:a16="http://schemas.microsoft.com/office/drawing/2014/main" id="{04D973D3-59BA-1EA2-D119-4A39881421AD}"/>
              </a:ext>
            </a:extLst>
          </p:cNvPr>
          <p:cNvPicPr>
            <a:picLocks noChangeAspect="1"/>
          </p:cNvPicPr>
          <p:nvPr/>
        </p:nvPicPr>
        <p:blipFill>
          <a:blip r:embed="rId5"/>
          <a:stretch>
            <a:fillRect/>
          </a:stretch>
        </p:blipFill>
        <p:spPr>
          <a:xfrm>
            <a:off x="9580791" y="3351110"/>
            <a:ext cx="1448766" cy="1522521"/>
          </a:xfrm>
          <a:prstGeom prst="rect">
            <a:avLst/>
          </a:prstGeom>
        </p:spPr>
      </p:pic>
      <p:sp>
        <p:nvSpPr>
          <p:cNvPr id="11" name="TextBox 10">
            <a:extLst>
              <a:ext uri="{FF2B5EF4-FFF2-40B4-BE49-F238E27FC236}">
                <a16:creationId xmlns:a16="http://schemas.microsoft.com/office/drawing/2014/main" id="{A7BD0D3D-91B8-E04C-3E97-D6DFEFAF64A9}"/>
              </a:ext>
            </a:extLst>
          </p:cNvPr>
          <p:cNvSpPr txBox="1"/>
          <p:nvPr/>
        </p:nvSpPr>
        <p:spPr>
          <a:xfrm>
            <a:off x="1250830" y="1992702"/>
            <a:ext cx="9165201" cy="923330"/>
          </a:xfrm>
          <a:prstGeom prst="rect">
            <a:avLst/>
          </a:prstGeom>
          <a:noFill/>
        </p:spPr>
        <p:txBody>
          <a:bodyPr wrap="none" rtlCol="0">
            <a:spAutoFit/>
          </a:bodyPr>
          <a:lstStyle/>
          <a:p>
            <a:r>
              <a:rPr lang="en-US" dirty="0"/>
              <a:t>Under the hood, the projection stores population numbers for each life-stage at each time-step.</a:t>
            </a:r>
          </a:p>
          <a:p>
            <a:r>
              <a:rPr lang="en-US" dirty="0"/>
              <a:t>The numbers on the right are the proportional population sizes of each life-stage in the first 10</a:t>
            </a:r>
          </a:p>
          <a:p>
            <a:r>
              <a:rPr lang="en-US" dirty="0"/>
              <a:t>time-steps, extracted from the overall projection on the left..</a:t>
            </a:r>
          </a:p>
        </p:txBody>
      </p:sp>
    </p:spTree>
    <p:extLst>
      <p:ext uri="{BB962C8B-B14F-4D97-AF65-F5344CB8AC3E}">
        <p14:creationId xmlns:p14="http://schemas.microsoft.com/office/powerpoint/2010/main" val="3822485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BEBD8-E31B-5FF7-1DC0-2EC69A9CB8D5}"/>
              </a:ext>
            </a:extLst>
          </p:cNvPr>
          <p:cNvSpPr>
            <a:spLocks noGrp="1"/>
          </p:cNvSpPr>
          <p:nvPr>
            <p:ph type="title"/>
          </p:nvPr>
        </p:nvSpPr>
        <p:spPr/>
        <p:txBody>
          <a:bodyPr/>
          <a:lstStyle/>
          <a:p>
            <a:r>
              <a:rPr lang="en-US" dirty="0"/>
              <a:t>Projection Objects in R	</a:t>
            </a:r>
          </a:p>
        </p:txBody>
      </p:sp>
      <p:sp>
        <p:nvSpPr>
          <p:cNvPr id="3" name="Content Placeholder 2">
            <a:extLst>
              <a:ext uri="{FF2B5EF4-FFF2-40B4-BE49-F238E27FC236}">
                <a16:creationId xmlns:a16="http://schemas.microsoft.com/office/drawing/2014/main" id="{F24A8140-4B9C-9EB9-CB2D-706AE931736F}"/>
              </a:ext>
            </a:extLst>
          </p:cNvPr>
          <p:cNvSpPr>
            <a:spLocks noGrp="1"/>
          </p:cNvSpPr>
          <p:nvPr>
            <p:ph idx="1"/>
          </p:nvPr>
        </p:nvSpPr>
        <p:spPr>
          <a:xfrm>
            <a:off x="1097280" y="1845734"/>
            <a:ext cx="3224554" cy="1113126"/>
          </a:xfrm>
        </p:spPr>
        <p:txBody>
          <a:bodyPr/>
          <a:lstStyle/>
          <a:p>
            <a:r>
              <a:rPr lang="en-US" dirty="0" err="1"/>
              <a:t>popdemo</a:t>
            </a:r>
            <a:r>
              <a:rPr lang="en-US" dirty="0"/>
              <a:t> also has a built-in plot() function which you can feed a projection object</a:t>
            </a:r>
          </a:p>
        </p:txBody>
      </p:sp>
      <p:pic>
        <p:nvPicPr>
          <p:cNvPr id="5" name="Picture 4">
            <a:extLst>
              <a:ext uri="{FF2B5EF4-FFF2-40B4-BE49-F238E27FC236}">
                <a16:creationId xmlns:a16="http://schemas.microsoft.com/office/drawing/2014/main" id="{9BCC6C72-3F32-ABCB-FEFA-8D7FB3892CF2}"/>
              </a:ext>
            </a:extLst>
          </p:cNvPr>
          <p:cNvPicPr>
            <a:picLocks noChangeAspect="1"/>
          </p:cNvPicPr>
          <p:nvPr/>
        </p:nvPicPr>
        <p:blipFill>
          <a:blip r:embed="rId2"/>
          <a:stretch>
            <a:fillRect/>
          </a:stretch>
        </p:blipFill>
        <p:spPr>
          <a:xfrm>
            <a:off x="5242515" y="1823282"/>
            <a:ext cx="5915575" cy="3801141"/>
          </a:xfrm>
          <a:prstGeom prst="rect">
            <a:avLst/>
          </a:prstGeom>
        </p:spPr>
      </p:pic>
      <p:pic>
        <p:nvPicPr>
          <p:cNvPr id="6" name="Picture 5">
            <a:extLst>
              <a:ext uri="{FF2B5EF4-FFF2-40B4-BE49-F238E27FC236}">
                <a16:creationId xmlns:a16="http://schemas.microsoft.com/office/drawing/2014/main" id="{234D3376-3FEB-FF8B-A88B-23E4B4F87D52}"/>
              </a:ext>
            </a:extLst>
          </p:cNvPr>
          <p:cNvPicPr>
            <a:picLocks noChangeAspect="1"/>
          </p:cNvPicPr>
          <p:nvPr/>
        </p:nvPicPr>
        <p:blipFill>
          <a:blip r:embed="rId3"/>
          <a:stretch>
            <a:fillRect/>
          </a:stretch>
        </p:blipFill>
        <p:spPr>
          <a:xfrm>
            <a:off x="9580791" y="5729130"/>
            <a:ext cx="2398772" cy="450941"/>
          </a:xfrm>
          <a:prstGeom prst="rect">
            <a:avLst/>
          </a:prstGeom>
        </p:spPr>
      </p:pic>
      <p:pic>
        <p:nvPicPr>
          <p:cNvPr id="8" name="Picture 7" descr="A turtle crossing a road&#10;&#10;Description automatically generated">
            <a:extLst>
              <a:ext uri="{FF2B5EF4-FFF2-40B4-BE49-F238E27FC236}">
                <a16:creationId xmlns:a16="http://schemas.microsoft.com/office/drawing/2014/main" id="{F90B29DE-E497-D5F9-121D-A0F92714D9F2}"/>
              </a:ext>
            </a:extLst>
          </p:cNvPr>
          <p:cNvPicPr>
            <a:picLocks noChangeAspect="1"/>
          </p:cNvPicPr>
          <p:nvPr/>
        </p:nvPicPr>
        <p:blipFill rotWithShape="1">
          <a:blip r:embed="rId4">
            <a:extLst>
              <a:ext uri="{28A0092B-C50C-407E-A947-70E740481C1C}">
                <a14:useLocalDpi xmlns:a14="http://schemas.microsoft.com/office/drawing/2010/main" val="0"/>
              </a:ext>
            </a:extLst>
          </a:blip>
          <a:srcRect r="14203"/>
          <a:stretch/>
        </p:blipFill>
        <p:spPr>
          <a:xfrm>
            <a:off x="1097280" y="3131389"/>
            <a:ext cx="3862909" cy="2493034"/>
          </a:xfrm>
          <a:prstGeom prst="rect">
            <a:avLst/>
          </a:prstGeom>
        </p:spPr>
      </p:pic>
    </p:spTree>
    <p:extLst>
      <p:ext uri="{BB962C8B-B14F-4D97-AF65-F5344CB8AC3E}">
        <p14:creationId xmlns:p14="http://schemas.microsoft.com/office/powerpoint/2010/main" val="2778874189"/>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Retrospect</Template>
  <TotalTime>385</TotalTime>
  <Words>1446</Words>
  <Application>Microsoft Office PowerPoint</Application>
  <PresentationFormat>Widescreen</PresentationFormat>
  <Paragraphs>114</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Aptos</vt:lpstr>
      <vt:lpstr>Arial</vt:lpstr>
      <vt:lpstr>Calibri</vt:lpstr>
      <vt:lpstr>Calibri Light</vt:lpstr>
      <vt:lpstr>Cambria Math</vt:lpstr>
      <vt:lpstr>Retrospect</vt:lpstr>
      <vt:lpstr>popdemo  DEMOGRAPHIC MODELLING USING PROJECTION MATRICES</vt:lpstr>
      <vt:lpstr>What’s it do</vt:lpstr>
      <vt:lpstr>What’s a population matrix? (aka a transition matrix)</vt:lpstr>
      <vt:lpstr>What’s a population matrix? (aka a transition matrix)</vt:lpstr>
      <vt:lpstr>Deterministic projection</vt:lpstr>
      <vt:lpstr>project() function</vt:lpstr>
      <vt:lpstr>project() function</vt:lpstr>
      <vt:lpstr>Projection Objects in R</vt:lpstr>
      <vt:lpstr>Projection Objects in R </vt:lpstr>
      <vt:lpstr>That was a deterministic projection</vt:lpstr>
      <vt:lpstr>That was a deterministic projection</vt:lpstr>
      <vt:lpstr>Stochastic Projection</vt:lpstr>
      <vt:lpstr>Stochastic Projection</vt:lpstr>
      <vt:lpstr>project() function</vt:lpstr>
      <vt:lpstr>Stochastic Projection featuring Charismatic Megafauna!</vt:lpstr>
      <vt:lpstr>Stochastic Projection</vt:lpstr>
      <vt:lpstr>Stochastic Projection with project()</vt:lpstr>
      <vt:lpstr>Stochastic Projection with project()</vt:lpstr>
      <vt:lpstr>Stochastic Projection with project()</vt:lpstr>
      <vt:lpstr>Stochastic Projection with project()</vt:lpstr>
      <vt:lpstr>Stochastic Projection with project()</vt:lpstr>
      <vt:lpstr>Stochastic Projection with project()</vt:lpstr>
      <vt:lpstr>Portfolio Assignment Task 1</vt:lpstr>
      <vt:lpstr>Portfolio Assignment Task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popdemo  DEMOGRAPHIC MODELLING USING PROJECTION MATRICES</dc:title>
  <dc:creator>Quinn Theria</dc:creator>
  <cp:lastModifiedBy>Steven Mitchell</cp:lastModifiedBy>
  <cp:revision>1</cp:revision>
  <dcterms:created xsi:type="dcterms:W3CDTF">2024-02-14T20:32:25Z</dcterms:created>
  <dcterms:modified xsi:type="dcterms:W3CDTF">2024-02-15T04:32:01Z</dcterms:modified>
</cp:coreProperties>
</file>